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18"/>
  </p:notesMasterIdLst>
  <p:handoutMasterIdLst>
    <p:handoutMasterId r:id="rId19"/>
  </p:handoutMasterIdLst>
  <p:sldIdLst>
    <p:sldId id="275" r:id="rId5"/>
    <p:sldId id="316" r:id="rId6"/>
    <p:sldId id="318" r:id="rId7"/>
    <p:sldId id="319" r:id="rId8"/>
    <p:sldId id="320" r:id="rId9"/>
    <p:sldId id="321" r:id="rId10"/>
    <p:sldId id="322" r:id="rId11"/>
    <p:sldId id="334" r:id="rId12"/>
    <p:sldId id="323" r:id="rId13"/>
    <p:sldId id="328" r:id="rId14"/>
    <p:sldId id="329" r:id="rId15"/>
    <p:sldId id="330" r:id="rId16"/>
    <p:sldId id="33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9DA0"/>
    <a:srgbClr val="FFFFFF"/>
    <a:srgbClr val="D4D7D8"/>
    <a:srgbClr val="BCC2C3"/>
    <a:srgbClr val="E6E6E6"/>
    <a:srgbClr val="F4F5F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82EF7E-9DB3-45C4-AA17-C31CBCCBF442}" v="42" dt="2021-04-01T17:15:59.859"/>
    <p1510:client id="{C8B0E5F4-4938-4EEF-B743-615FF5F15437}" v="288" dt="2021-04-02T15:11:55.3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3852" autoAdjust="0"/>
  </p:normalViewPr>
  <p:slideViewPr>
    <p:cSldViewPr>
      <p:cViewPr varScale="1">
        <p:scale>
          <a:sx n="93" d="100"/>
          <a:sy n="93" d="100"/>
        </p:scale>
        <p:origin x="96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8" d="100"/>
          <a:sy n="48" d="100"/>
        </p:scale>
        <p:origin x="2684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3764B-516B-4E05-9A01-B3F444801E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>
                <a:solidFill>
                  <a:srgbClr val="58585A"/>
                </a:solidFill>
              </a:rPr>
              <a:t>© </a:t>
            </a:r>
            <a:r>
              <a:rPr lang="en-US" dirty="0" err="1">
                <a:solidFill>
                  <a:srgbClr val="58585A"/>
                </a:solidFill>
              </a:rPr>
              <a:t>Haemonetics</a:t>
            </a:r>
            <a:r>
              <a:rPr lang="en-US" dirty="0">
                <a:solidFill>
                  <a:srgbClr val="58585A"/>
                </a:solidFill>
              </a:rPr>
              <a:t> Corporation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1B7A5F-4DB6-4485-8065-07342E1F96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5C513-76F5-4B67-973F-485FA4E016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433F2-20D0-4BDE-92BE-E39965DA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2160298" cy="49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25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>
                <a:solidFill>
                  <a:srgbClr val="58585A"/>
                </a:solidFill>
              </a:rPr>
              <a:t>© </a:t>
            </a:r>
            <a:r>
              <a:rPr lang="en-US" dirty="0" err="1">
                <a:solidFill>
                  <a:srgbClr val="58585A"/>
                </a:solidFill>
              </a:rPr>
              <a:t>Haemonetics</a:t>
            </a:r>
            <a:r>
              <a:rPr lang="en-US" dirty="0">
                <a:solidFill>
                  <a:srgbClr val="58585A"/>
                </a:solidFill>
              </a:rPr>
              <a:t>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75FB3-AB94-4D81-8C90-C75590E3DDC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EB94ED-4E6F-4A0D-A2EC-2A263487C7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8600"/>
            <a:ext cx="2160298" cy="49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4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75FB3-AB94-4D81-8C90-C75590E3DD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5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75FB3-AB94-4D81-8C90-C75590E3DD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30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75FB3-AB94-4D81-8C90-C75590E3DD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6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E-Titl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together&#10;&#10;Description automatically generated with low confidence">
            <a:extLst>
              <a:ext uri="{FF2B5EF4-FFF2-40B4-BE49-F238E27FC236}">
                <a16:creationId xmlns:a16="http://schemas.microsoft.com/office/drawing/2014/main" id="{3FD69304-6DE0-48BD-B433-7D98DD869B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4"/>
          <a:stretch/>
        </p:blipFill>
        <p:spPr>
          <a:xfrm>
            <a:off x="5063801" y="1345375"/>
            <a:ext cx="6690049" cy="4808783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D50D970-B697-471C-8F34-BB9020429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353301 w 12186358"/>
              <a:gd name="connsiteY0" fmla="*/ 1343025 h 6858000"/>
              <a:gd name="connsiteX1" fmla="*/ 6896101 w 12186358"/>
              <a:gd name="connsiteY1" fmla="*/ 2143125 h 6858000"/>
              <a:gd name="connsiteX2" fmla="*/ 5972176 w 12186358"/>
              <a:gd name="connsiteY2" fmla="*/ 2152650 h 6858000"/>
              <a:gd name="connsiteX3" fmla="*/ 5486401 w 12186358"/>
              <a:gd name="connsiteY3" fmla="*/ 2943225 h 6858000"/>
              <a:gd name="connsiteX4" fmla="*/ 5962651 w 12186358"/>
              <a:gd name="connsiteY4" fmla="*/ 3733800 h 6858000"/>
              <a:gd name="connsiteX5" fmla="*/ 6896101 w 12186358"/>
              <a:gd name="connsiteY5" fmla="*/ 3752850 h 6858000"/>
              <a:gd name="connsiteX6" fmla="*/ 7343776 w 12186358"/>
              <a:gd name="connsiteY6" fmla="*/ 4543425 h 6858000"/>
              <a:gd name="connsiteX7" fmla="*/ 6896101 w 12186358"/>
              <a:gd name="connsiteY7" fmla="*/ 5334000 h 6858000"/>
              <a:gd name="connsiteX8" fmla="*/ 7334251 w 12186358"/>
              <a:gd name="connsiteY8" fmla="*/ 6153150 h 6858000"/>
              <a:gd name="connsiteX9" fmla="*/ 8258176 w 12186358"/>
              <a:gd name="connsiteY9" fmla="*/ 6143625 h 6858000"/>
              <a:gd name="connsiteX10" fmla="*/ 8724901 w 12186358"/>
              <a:gd name="connsiteY10" fmla="*/ 5353050 h 6858000"/>
              <a:gd name="connsiteX11" fmla="*/ 9658351 w 12186358"/>
              <a:gd name="connsiteY11" fmla="*/ 5343525 h 6858000"/>
              <a:gd name="connsiteX12" fmla="*/ 10115551 w 12186358"/>
              <a:gd name="connsiteY12" fmla="*/ 4543425 h 6858000"/>
              <a:gd name="connsiteX13" fmla="*/ 11058526 w 12186358"/>
              <a:gd name="connsiteY13" fmla="*/ 4524375 h 6858000"/>
              <a:gd name="connsiteX14" fmla="*/ 11525251 w 12186358"/>
              <a:gd name="connsiteY14" fmla="*/ 3752850 h 6858000"/>
              <a:gd name="connsiteX15" fmla="*/ 11058526 w 12186358"/>
              <a:gd name="connsiteY15" fmla="*/ 2952750 h 6858000"/>
              <a:gd name="connsiteX16" fmla="*/ 10144126 w 12186358"/>
              <a:gd name="connsiteY16" fmla="*/ 2952750 h 6858000"/>
              <a:gd name="connsiteX17" fmla="*/ 9667876 w 12186358"/>
              <a:gd name="connsiteY17" fmla="*/ 2133600 h 6858000"/>
              <a:gd name="connsiteX18" fmla="*/ 8743951 w 12186358"/>
              <a:gd name="connsiteY18" fmla="*/ 2162175 h 6858000"/>
              <a:gd name="connsiteX19" fmla="*/ 8277226 w 12186358"/>
              <a:gd name="connsiteY19" fmla="*/ 1343025 h 6858000"/>
              <a:gd name="connsiteX20" fmla="*/ 0 w 12186358"/>
              <a:gd name="connsiteY20" fmla="*/ 0 h 6858000"/>
              <a:gd name="connsiteX21" fmla="*/ 12186358 w 12186358"/>
              <a:gd name="connsiteY21" fmla="*/ 0 h 6858000"/>
              <a:gd name="connsiteX22" fmla="*/ 12186358 w 12186358"/>
              <a:gd name="connsiteY22" fmla="*/ 6858000 h 6858000"/>
              <a:gd name="connsiteX23" fmla="*/ 0 w 12186358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86358" h="6858000">
                <a:moveTo>
                  <a:pt x="7353301" y="1343025"/>
                </a:moveTo>
                <a:lnTo>
                  <a:pt x="6896101" y="2143125"/>
                </a:lnTo>
                <a:lnTo>
                  <a:pt x="5972176" y="2152650"/>
                </a:lnTo>
                <a:lnTo>
                  <a:pt x="5486401" y="2943225"/>
                </a:lnTo>
                <a:lnTo>
                  <a:pt x="5962651" y="3733800"/>
                </a:lnTo>
                <a:lnTo>
                  <a:pt x="6896101" y="3752850"/>
                </a:lnTo>
                <a:lnTo>
                  <a:pt x="7343776" y="4543425"/>
                </a:lnTo>
                <a:lnTo>
                  <a:pt x="6896101" y="5334000"/>
                </a:lnTo>
                <a:lnTo>
                  <a:pt x="7334251" y="6153150"/>
                </a:lnTo>
                <a:lnTo>
                  <a:pt x="8258176" y="6143625"/>
                </a:lnTo>
                <a:lnTo>
                  <a:pt x="8724901" y="5353050"/>
                </a:lnTo>
                <a:lnTo>
                  <a:pt x="9658351" y="5343525"/>
                </a:lnTo>
                <a:lnTo>
                  <a:pt x="10115551" y="4543425"/>
                </a:lnTo>
                <a:lnTo>
                  <a:pt x="11058526" y="4524375"/>
                </a:lnTo>
                <a:lnTo>
                  <a:pt x="11525251" y="3752850"/>
                </a:lnTo>
                <a:lnTo>
                  <a:pt x="11058526" y="2952750"/>
                </a:lnTo>
                <a:lnTo>
                  <a:pt x="10144126" y="2952750"/>
                </a:lnTo>
                <a:lnTo>
                  <a:pt x="9667876" y="2133600"/>
                </a:lnTo>
                <a:lnTo>
                  <a:pt x="8743951" y="2162175"/>
                </a:lnTo>
                <a:lnTo>
                  <a:pt x="8277226" y="1343025"/>
                </a:lnTo>
                <a:close/>
                <a:moveTo>
                  <a:pt x="0" y="0"/>
                </a:moveTo>
                <a:lnTo>
                  <a:pt x="12186358" y="0"/>
                </a:lnTo>
                <a:lnTo>
                  <a:pt x="1218635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>
              <a:solidFill>
                <a:schemeClr val="accent5"/>
              </a:solidFill>
            </a:endParaRPr>
          </a:p>
        </p:txBody>
      </p:sp>
      <p:pic>
        <p:nvPicPr>
          <p:cNvPr id="7" name="Picture 6" descr="Shape, polygon&#10;&#10;Description automatically generated">
            <a:extLst>
              <a:ext uri="{FF2B5EF4-FFF2-40B4-BE49-F238E27FC236}">
                <a16:creationId xmlns:a16="http://schemas.microsoft.com/office/drawing/2014/main" id="{DBD95BD4-915F-4CFD-B9AD-7041F86A8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86358" cy="6858000"/>
          </a:xfrm>
          <a:custGeom>
            <a:avLst/>
            <a:gdLst>
              <a:gd name="connsiteX0" fmla="*/ 7431314 w 12186358"/>
              <a:gd name="connsiteY0" fmla="*/ 1465942 h 6858000"/>
              <a:gd name="connsiteX1" fmla="*/ 6972579 w 12186358"/>
              <a:gd name="connsiteY1" fmla="*/ 2307770 h 6858000"/>
              <a:gd name="connsiteX2" fmla="*/ 6030686 w 12186358"/>
              <a:gd name="connsiteY2" fmla="*/ 2307770 h 6858000"/>
              <a:gd name="connsiteX3" fmla="*/ 5715000 w 12186358"/>
              <a:gd name="connsiteY3" fmla="*/ 2939141 h 6858000"/>
              <a:gd name="connsiteX4" fmla="*/ 6030686 w 12186358"/>
              <a:gd name="connsiteY4" fmla="*/ 3570512 h 6858000"/>
              <a:gd name="connsiteX5" fmla="*/ 6980013 w 12186358"/>
              <a:gd name="connsiteY5" fmla="*/ 3570512 h 6858000"/>
              <a:gd name="connsiteX6" fmla="*/ 7575252 w 12186358"/>
              <a:gd name="connsiteY6" fmla="*/ 4593771 h 6858000"/>
              <a:gd name="connsiteX7" fmla="*/ 7141636 w 12186358"/>
              <a:gd name="connsiteY7" fmla="*/ 5402942 h 6858000"/>
              <a:gd name="connsiteX8" fmla="*/ 7442807 w 12186358"/>
              <a:gd name="connsiteY8" fmla="*/ 6005284 h 6858000"/>
              <a:gd name="connsiteX9" fmla="*/ 8204200 w 12186358"/>
              <a:gd name="connsiteY9" fmla="*/ 6005284 h 6858000"/>
              <a:gd name="connsiteX10" fmla="*/ 8691295 w 12186358"/>
              <a:gd name="connsiteY10" fmla="*/ 5177971 h 6858000"/>
              <a:gd name="connsiteX11" fmla="*/ 9538607 w 12186358"/>
              <a:gd name="connsiteY11" fmla="*/ 5192485 h 6858000"/>
              <a:gd name="connsiteX12" fmla="*/ 10082681 w 12186358"/>
              <a:gd name="connsiteY12" fmla="*/ 4361542 h 6858000"/>
              <a:gd name="connsiteX13" fmla="*/ 10975223 w 12186358"/>
              <a:gd name="connsiteY13" fmla="*/ 4361542 h 6858000"/>
              <a:gd name="connsiteX14" fmla="*/ 11289094 w 12186358"/>
              <a:gd name="connsiteY14" fmla="*/ 3733799 h 6858000"/>
              <a:gd name="connsiteX15" fmla="*/ 10975223 w 12186358"/>
              <a:gd name="connsiteY15" fmla="*/ 3106056 h 6858000"/>
              <a:gd name="connsiteX16" fmla="*/ 9974943 w 12186358"/>
              <a:gd name="connsiteY16" fmla="*/ 3113313 h 6858000"/>
              <a:gd name="connsiteX17" fmla="*/ 9514115 w 12186358"/>
              <a:gd name="connsiteY17" fmla="*/ 2307770 h 6858000"/>
              <a:gd name="connsiteX18" fmla="*/ 8628983 w 12186358"/>
              <a:gd name="connsiteY18" fmla="*/ 2307770 h 6858000"/>
              <a:gd name="connsiteX19" fmla="*/ 8200571 w 12186358"/>
              <a:gd name="connsiteY19" fmla="*/ 1465942 h 6858000"/>
              <a:gd name="connsiteX20" fmla="*/ 4191000 w 12186358"/>
              <a:gd name="connsiteY20" fmla="*/ 0 h 6858000"/>
              <a:gd name="connsiteX21" fmla="*/ 12186358 w 12186358"/>
              <a:gd name="connsiteY21" fmla="*/ 0 h 6858000"/>
              <a:gd name="connsiteX22" fmla="*/ 12186358 w 12186358"/>
              <a:gd name="connsiteY22" fmla="*/ 6858000 h 6858000"/>
              <a:gd name="connsiteX23" fmla="*/ 0 w 12186358"/>
              <a:gd name="connsiteY23" fmla="*/ 6858000 h 6858000"/>
              <a:gd name="connsiteX24" fmla="*/ 0 w 12186358"/>
              <a:gd name="connsiteY24" fmla="*/ 5943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86358" h="6858000">
                <a:moveTo>
                  <a:pt x="7431314" y="1465942"/>
                </a:moveTo>
                <a:lnTo>
                  <a:pt x="6972579" y="2307770"/>
                </a:lnTo>
                <a:lnTo>
                  <a:pt x="6030686" y="2307770"/>
                </a:lnTo>
                <a:lnTo>
                  <a:pt x="5715000" y="2939141"/>
                </a:lnTo>
                <a:lnTo>
                  <a:pt x="6030686" y="3570512"/>
                </a:lnTo>
                <a:lnTo>
                  <a:pt x="6980013" y="3570512"/>
                </a:lnTo>
                <a:lnTo>
                  <a:pt x="7575252" y="4593771"/>
                </a:lnTo>
                <a:lnTo>
                  <a:pt x="7141636" y="5402942"/>
                </a:lnTo>
                <a:lnTo>
                  <a:pt x="7442807" y="6005284"/>
                </a:lnTo>
                <a:lnTo>
                  <a:pt x="8204200" y="6005284"/>
                </a:lnTo>
                <a:lnTo>
                  <a:pt x="8691295" y="5177971"/>
                </a:lnTo>
                <a:lnTo>
                  <a:pt x="9538607" y="5192485"/>
                </a:lnTo>
                <a:lnTo>
                  <a:pt x="10082681" y="4361542"/>
                </a:lnTo>
                <a:lnTo>
                  <a:pt x="10975223" y="4361542"/>
                </a:lnTo>
                <a:lnTo>
                  <a:pt x="11289094" y="3733799"/>
                </a:lnTo>
                <a:lnTo>
                  <a:pt x="10975223" y="3106056"/>
                </a:lnTo>
                <a:lnTo>
                  <a:pt x="9974943" y="3113313"/>
                </a:lnTo>
                <a:lnTo>
                  <a:pt x="9514115" y="2307770"/>
                </a:lnTo>
                <a:lnTo>
                  <a:pt x="8628983" y="2307770"/>
                </a:lnTo>
                <a:lnTo>
                  <a:pt x="8200571" y="1465942"/>
                </a:lnTo>
                <a:close/>
                <a:moveTo>
                  <a:pt x="4191000" y="0"/>
                </a:moveTo>
                <a:lnTo>
                  <a:pt x="12186358" y="0"/>
                </a:lnTo>
                <a:lnTo>
                  <a:pt x="12186358" y="6858000"/>
                </a:lnTo>
                <a:lnTo>
                  <a:pt x="0" y="6858000"/>
                </a:lnTo>
                <a:lnTo>
                  <a:pt x="0" y="5943600"/>
                </a:lnTo>
                <a:close/>
              </a:path>
            </a:pathLst>
          </a:cu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BC39AA-7E50-4A81-886B-7A1B2EF67C51}"/>
              </a:ext>
            </a:extLst>
          </p:cNvPr>
          <p:cNvSpPr/>
          <p:nvPr/>
        </p:nvSpPr>
        <p:spPr>
          <a:xfrm>
            <a:off x="614362" y="4505324"/>
            <a:ext cx="1298448" cy="4572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accent5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4901DE0-CB5A-4288-AE55-A023F0FDD7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900" y="1645920"/>
            <a:ext cx="4737100" cy="270383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85000"/>
              </a:lnSpc>
              <a:defRPr sz="5400" b="1" cap="none" spc="12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E7FC72C-0467-48D9-9B21-7AC2C316F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082" y="6110288"/>
            <a:ext cx="3006468" cy="585329"/>
          </a:xfrm>
          <a:prstGeom prst="rect">
            <a:avLst/>
          </a:prstGeom>
        </p:spPr>
      </p:pic>
      <p:pic>
        <p:nvPicPr>
          <p:cNvPr id="8" name="Picture 7" descr="A group of people sitting together&#10;&#10;Description automatically generated with low confidence">
            <a:extLst>
              <a:ext uri="{FF2B5EF4-FFF2-40B4-BE49-F238E27FC236}">
                <a16:creationId xmlns:a16="http://schemas.microsoft.com/office/drawing/2014/main" id="{3FD69304-6DE0-48BD-B433-7D98DD869B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4"/>
          <a:stretch/>
        </p:blipFill>
        <p:spPr>
          <a:xfrm>
            <a:off x="5063801" y="1345375"/>
            <a:ext cx="6690049" cy="4808783"/>
          </a:xfrm>
          <a:prstGeom prst="rect">
            <a:avLst/>
          </a:prstGeom>
        </p:spPr>
      </p:pic>
      <p:sp>
        <p:nvSpPr>
          <p:cNvPr id="11" name="Freeform: Shape 5">
            <a:extLst>
              <a:ext uri="{FF2B5EF4-FFF2-40B4-BE49-F238E27FC236}">
                <a16:creationId xmlns:a16="http://schemas.microsoft.com/office/drawing/2014/main" id="{4D50D970-B697-471C-8F34-BB902042944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7353301 w 12186358"/>
              <a:gd name="connsiteY0" fmla="*/ 1343025 h 6858000"/>
              <a:gd name="connsiteX1" fmla="*/ 6896101 w 12186358"/>
              <a:gd name="connsiteY1" fmla="*/ 2143125 h 6858000"/>
              <a:gd name="connsiteX2" fmla="*/ 5972176 w 12186358"/>
              <a:gd name="connsiteY2" fmla="*/ 2152650 h 6858000"/>
              <a:gd name="connsiteX3" fmla="*/ 5486401 w 12186358"/>
              <a:gd name="connsiteY3" fmla="*/ 2943225 h 6858000"/>
              <a:gd name="connsiteX4" fmla="*/ 5962651 w 12186358"/>
              <a:gd name="connsiteY4" fmla="*/ 3733800 h 6858000"/>
              <a:gd name="connsiteX5" fmla="*/ 6896101 w 12186358"/>
              <a:gd name="connsiteY5" fmla="*/ 3752850 h 6858000"/>
              <a:gd name="connsiteX6" fmla="*/ 7343776 w 12186358"/>
              <a:gd name="connsiteY6" fmla="*/ 4543425 h 6858000"/>
              <a:gd name="connsiteX7" fmla="*/ 6896101 w 12186358"/>
              <a:gd name="connsiteY7" fmla="*/ 5334000 h 6858000"/>
              <a:gd name="connsiteX8" fmla="*/ 7334251 w 12186358"/>
              <a:gd name="connsiteY8" fmla="*/ 6153150 h 6858000"/>
              <a:gd name="connsiteX9" fmla="*/ 8258176 w 12186358"/>
              <a:gd name="connsiteY9" fmla="*/ 6143625 h 6858000"/>
              <a:gd name="connsiteX10" fmla="*/ 8724901 w 12186358"/>
              <a:gd name="connsiteY10" fmla="*/ 5353050 h 6858000"/>
              <a:gd name="connsiteX11" fmla="*/ 9658351 w 12186358"/>
              <a:gd name="connsiteY11" fmla="*/ 5343525 h 6858000"/>
              <a:gd name="connsiteX12" fmla="*/ 10115551 w 12186358"/>
              <a:gd name="connsiteY12" fmla="*/ 4543425 h 6858000"/>
              <a:gd name="connsiteX13" fmla="*/ 11058526 w 12186358"/>
              <a:gd name="connsiteY13" fmla="*/ 4524375 h 6858000"/>
              <a:gd name="connsiteX14" fmla="*/ 11525251 w 12186358"/>
              <a:gd name="connsiteY14" fmla="*/ 3752850 h 6858000"/>
              <a:gd name="connsiteX15" fmla="*/ 11058526 w 12186358"/>
              <a:gd name="connsiteY15" fmla="*/ 2952750 h 6858000"/>
              <a:gd name="connsiteX16" fmla="*/ 10144126 w 12186358"/>
              <a:gd name="connsiteY16" fmla="*/ 2952750 h 6858000"/>
              <a:gd name="connsiteX17" fmla="*/ 9667876 w 12186358"/>
              <a:gd name="connsiteY17" fmla="*/ 2133600 h 6858000"/>
              <a:gd name="connsiteX18" fmla="*/ 8743951 w 12186358"/>
              <a:gd name="connsiteY18" fmla="*/ 2162175 h 6858000"/>
              <a:gd name="connsiteX19" fmla="*/ 8277226 w 12186358"/>
              <a:gd name="connsiteY19" fmla="*/ 1343025 h 6858000"/>
              <a:gd name="connsiteX20" fmla="*/ 0 w 12186358"/>
              <a:gd name="connsiteY20" fmla="*/ 0 h 6858000"/>
              <a:gd name="connsiteX21" fmla="*/ 12186358 w 12186358"/>
              <a:gd name="connsiteY21" fmla="*/ 0 h 6858000"/>
              <a:gd name="connsiteX22" fmla="*/ 12186358 w 12186358"/>
              <a:gd name="connsiteY22" fmla="*/ 6858000 h 6858000"/>
              <a:gd name="connsiteX23" fmla="*/ 0 w 12186358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86358" h="6858000">
                <a:moveTo>
                  <a:pt x="7353301" y="1343025"/>
                </a:moveTo>
                <a:lnTo>
                  <a:pt x="6896101" y="2143125"/>
                </a:lnTo>
                <a:lnTo>
                  <a:pt x="5972176" y="2152650"/>
                </a:lnTo>
                <a:lnTo>
                  <a:pt x="5486401" y="2943225"/>
                </a:lnTo>
                <a:lnTo>
                  <a:pt x="5962651" y="3733800"/>
                </a:lnTo>
                <a:lnTo>
                  <a:pt x="6896101" y="3752850"/>
                </a:lnTo>
                <a:lnTo>
                  <a:pt x="7343776" y="4543425"/>
                </a:lnTo>
                <a:lnTo>
                  <a:pt x="6896101" y="5334000"/>
                </a:lnTo>
                <a:lnTo>
                  <a:pt x="7334251" y="6153150"/>
                </a:lnTo>
                <a:lnTo>
                  <a:pt x="8258176" y="6143625"/>
                </a:lnTo>
                <a:lnTo>
                  <a:pt x="8724901" y="5353050"/>
                </a:lnTo>
                <a:lnTo>
                  <a:pt x="9658351" y="5343525"/>
                </a:lnTo>
                <a:lnTo>
                  <a:pt x="10115551" y="4543425"/>
                </a:lnTo>
                <a:lnTo>
                  <a:pt x="11058526" y="4524375"/>
                </a:lnTo>
                <a:lnTo>
                  <a:pt x="11525251" y="3752850"/>
                </a:lnTo>
                <a:lnTo>
                  <a:pt x="11058526" y="2952750"/>
                </a:lnTo>
                <a:lnTo>
                  <a:pt x="10144126" y="2952750"/>
                </a:lnTo>
                <a:lnTo>
                  <a:pt x="9667876" y="2133600"/>
                </a:lnTo>
                <a:lnTo>
                  <a:pt x="8743951" y="2162175"/>
                </a:lnTo>
                <a:lnTo>
                  <a:pt x="8277226" y="1343025"/>
                </a:lnTo>
                <a:close/>
                <a:moveTo>
                  <a:pt x="0" y="0"/>
                </a:moveTo>
                <a:lnTo>
                  <a:pt x="12186358" y="0"/>
                </a:lnTo>
                <a:lnTo>
                  <a:pt x="1218635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>
              <a:solidFill>
                <a:schemeClr val="accent5"/>
              </a:solidFill>
            </a:endParaRPr>
          </a:p>
        </p:txBody>
      </p:sp>
      <p:pic>
        <p:nvPicPr>
          <p:cNvPr id="12" name="Picture 11" descr="Shape, polygon&#10;&#10;Description automatically generated">
            <a:extLst>
              <a:ext uri="{FF2B5EF4-FFF2-40B4-BE49-F238E27FC236}">
                <a16:creationId xmlns:a16="http://schemas.microsoft.com/office/drawing/2014/main" id="{DBD95BD4-915F-4CFD-B9AD-7041F86A86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86358" cy="6858000"/>
          </a:xfrm>
          <a:custGeom>
            <a:avLst/>
            <a:gdLst>
              <a:gd name="connsiteX0" fmla="*/ 7431314 w 12186358"/>
              <a:gd name="connsiteY0" fmla="*/ 1465942 h 6858000"/>
              <a:gd name="connsiteX1" fmla="*/ 6972579 w 12186358"/>
              <a:gd name="connsiteY1" fmla="*/ 2307770 h 6858000"/>
              <a:gd name="connsiteX2" fmla="*/ 6030686 w 12186358"/>
              <a:gd name="connsiteY2" fmla="*/ 2307770 h 6858000"/>
              <a:gd name="connsiteX3" fmla="*/ 5715000 w 12186358"/>
              <a:gd name="connsiteY3" fmla="*/ 2939141 h 6858000"/>
              <a:gd name="connsiteX4" fmla="*/ 6030686 w 12186358"/>
              <a:gd name="connsiteY4" fmla="*/ 3570512 h 6858000"/>
              <a:gd name="connsiteX5" fmla="*/ 6980013 w 12186358"/>
              <a:gd name="connsiteY5" fmla="*/ 3570512 h 6858000"/>
              <a:gd name="connsiteX6" fmla="*/ 7575252 w 12186358"/>
              <a:gd name="connsiteY6" fmla="*/ 4593771 h 6858000"/>
              <a:gd name="connsiteX7" fmla="*/ 7141636 w 12186358"/>
              <a:gd name="connsiteY7" fmla="*/ 5402942 h 6858000"/>
              <a:gd name="connsiteX8" fmla="*/ 7442807 w 12186358"/>
              <a:gd name="connsiteY8" fmla="*/ 6005284 h 6858000"/>
              <a:gd name="connsiteX9" fmla="*/ 8204200 w 12186358"/>
              <a:gd name="connsiteY9" fmla="*/ 6005284 h 6858000"/>
              <a:gd name="connsiteX10" fmla="*/ 8691295 w 12186358"/>
              <a:gd name="connsiteY10" fmla="*/ 5177971 h 6858000"/>
              <a:gd name="connsiteX11" fmla="*/ 9538607 w 12186358"/>
              <a:gd name="connsiteY11" fmla="*/ 5192485 h 6858000"/>
              <a:gd name="connsiteX12" fmla="*/ 10082681 w 12186358"/>
              <a:gd name="connsiteY12" fmla="*/ 4361542 h 6858000"/>
              <a:gd name="connsiteX13" fmla="*/ 10975223 w 12186358"/>
              <a:gd name="connsiteY13" fmla="*/ 4361542 h 6858000"/>
              <a:gd name="connsiteX14" fmla="*/ 11289094 w 12186358"/>
              <a:gd name="connsiteY14" fmla="*/ 3733799 h 6858000"/>
              <a:gd name="connsiteX15" fmla="*/ 10975223 w 12186358"/>
              <a:gd name="connsiteY15" fmla="*/ 3106056 h 6858000"/>
              <a:gd name="connsiteX16" fmla="*/ 9974943 w 12186358"/>
              <a:gd name="connsiteY16" fmla="*/ 3113313 h 6858000"/>
              <a:gd name="connsiteX17" fmla="*/ 9514115 w 12186358"/>
              <a:gd name="connsiteY17" fmla="*/ 2307770 h 6858000"/>
              <a:gd name="connsiteX18" fmla="*/ 8628983 w 12186358"/>
              <a:gd name="connsiteY18" fmla="*/ 2307770 h 6858000"/>
              <a:gd name="connsiteX19" fmla="*/ 8200571 w 12186358"/>
              <a:gd name="connsiteY19" fmla="*/ 1465942 h 6858000"/>
              <a:gd name="connsiteX20" fmla="*/ 4191000 w 12186358"/>
              <a:gd name="connsiteY20" fmla="*/ 0 h 6858000"/>
              <a:gd name="connsiteX21" fmla="*/ 12186358 w 12186358"/>
              <a:gd name="connsiteY21" fmla="*/ 0 h 6858000"/>
              <a:gd name="connsiteX22" fmla="*/ 12186358 w 12186358"/>
              <a:gd name="connsiteY22" fmla="*/ 6858000 h 6858000"/>
              <a:gd name="connsiteX23" fmla="*/ 0 w 12186358"/>
              <a:gd name="connsiteY23" fmla="*/ 6858000 h 6858000"/>
              <a:gd name="connsiteX24" fmla="*/ 0 w 12186358"/>
              <a:gd name="connsiteY24" fmla="*/ 5943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86358" h="6858000">
                <a:moveTo>
                  <a:pt x="7431314" y="1465942"/>
                </a:moveTo>
                <a:lnTo>
                  <a:pt x="6972579" y="2307770"/>
                </a:lnTo>
                <a:lnTo>
                  <a:pt x="6030686" y="2307770"/>
                </a:lnTo>
                <a:lnTo>
                  <a:pt x="5715000" y="2939141"/>
                </a:lnTo>
                <a:lnTo>
                  <a:pt x="6030686" y="3570512"/>
                </a:lnTo>
                <a:lnTo>
                  <a:pt x="6980013" y="3570512"/>
                </a:lnTo>
                <a:lnTo>
                  <a:pt x="7575252" y="4593771"/>
                </a:lnTo>
                <a:lnTo>
                  <a:pt x="7141636" y="5402942"/>
                </a:lnTo>
                <a:lnTo>
                  <a:pt x="7442807" y="6005284"/>
                </a:lnTo>
                <a:lnTo>
                  <a:pt x="8204200" y="6005284"/>
                </a:lnTo>
                <a:lnTo>
                  <a:pt x="8691295" y="5177971"/>
                </a:lnTo>
                <a:lnTo>
                  <a:pt x="9538607" y="5192485"/>
                </a:lnTo>
                <a:lnTo>
                  <a:pt x="10082681" y="4361542"/>
                </a:lnTo>
                <a:lnTo>
                  <a:pt x="10975223" y="4361542"/>
                </a:lnTo>
                <a:lnTo>
                  <a:pt x="11289094" y="3733799"/>
                </a:lnTo>
                <a:lnTo>
                  <a:pt x="10975223" y="3106056"/>
                </a:lnTo>
                <a:lnTo>
                  <a:pt x="9974943" y="3113313"/>
                </a:lnTo>
                <a:lnTo>
                  <a:pt x="9514115" y="2307770"/>
                </a:lnTo>
                <a:lnTo>
                  <a:pt x="8628983" y="2307770"/>
                </a:lnTo>
                <a:lnTo>
                  <a:pt x="8200571" y="1465942"/>
                </a:lnTo>
                <a:close/>
                <a:moveTo>
                  <a:pt x="4191000" y="0"/>
                </a:moveTo>
                <a:lnTo>
                  <a:pt x="12186358" y="0"/>
                </a:lnTo>
                <a:lnTo>
                  <a:pt x="12186358" y="6858000"/>
                </a:lnTo>
                <a:lnTo>
                  <a:pt x="0" y="6858000"/>
                </a:lnTo>
                <a:lnTo>
                  <a:pt x="0" y="5943600"/>
                </a:lnTo>
                <a:close/>
              </a:path>
            </a:pathLst>
          </a:cu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BC39AA-7E50-4A81-886B-7A1B2EF67C51}"/>
              </a:ext>
            </a:extLst>
          </p:cNvPr>
          <p:cNvSpPr/>
          <p:nvPr userDrawn="1"/>
        </p:nvSpPr>
        <p:spPr>
          <a:xfrm>
            <a:off x="614362" y="4505324"/>
            <a:ext cx="1298448" cy="4572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accent5"/>
              </a:solidFill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E7FC72C-0467-48D9-9B21-7AC2C316F4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082" y="6110288"/>
            <a:ext cx="3006468" cy="5853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F0F242-0FD7-0741-A3F0-A68C5F1A2FFD}"/>
              </a:ext>
            </a:extLst>
          </p:cNvPr>
          <p:cNvSpPr txBox="1"/>
          <p:nvPr userDrawn="1"/>
        </p:nvSpPr>
        <p:spPr>
          <a:xfrm>
            <a:off x="457200" y="6503783"/>
            <a:ext cx="21916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© 2021 </a:t>
            </a:r>
            <a:r>
              <a:rPr lang="en-US" sz="1050" b="0" i="0" u="none" strike="noStrike" kern="1200" dirty="0" err="1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Haemonetics</a:t>
            </a:r>
            <a:r>
              <a:rPr lang="en-US" sz="1050" b="0" i="0" u="none" strike="noStrike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 Corporation</a:t>
            </a:r>
            <a:endParaRPr lang="en-US" sz="105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12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E - Blank - white no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82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E - Blank - blue no backgrou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207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AE-Titl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together&#10;&#10;Description automatically generated with low confidence">
            <a:extLst>
              <a:ext uri="{FF2B5EF4-FFF2-40B4-BE49-F238E27FC236}">
                <a16:creationId xmlns:a16="http://schemas.microsoft.com/office/drawing/2014/main" id="{3FD69304-6DE0-48BD-B433-7D98DD869B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4"/>
          <a:stretch/>
        </p:blipFill>
        <p:spPr>
          <a:xfrm>
            <a:off x="5063801" y="1345375"/>
            <a:ext cx="6690049" cy="4808783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D50D970-B697-471C-8F34-BB902042944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7353301 w 12186358"/>
              <a:gd name="connsiteY0" fmla="*/ 1343025 h 6858000"/>
              <a:gd name="connsiteX1" fmla="*/ 6896101 w 12186358"/>
              <a:gd name="connsiteY1" fmla="*/ 2143125 h 6858000"/>
              <a:gd name="connsiteX2" fmla="*/ 5972176 w 12186358"/>
              <a:gd name="connsiteY2" fmla="*/ 2152650 h 6858000"/>
              <a:gd name="connsiteX3" fmla="*/ 5486401 w 12186358"/>
              <a:gd name="connsiteY3" fmla="*/ 2943225 h 6858000"/>
              <a:gd name="connsiteX4" fmla="*/ 5962651 w 12186358"/>
              <a:gd name="connsiteY4" fmla="*/ 3733800 h 6858000"/>
              <a:gd name="connsiteX5" fmla="*/ 6896101 w 12186358"/>
              <a:gd name="connsiteY5" fmla="*/ 3752850 h 6858000"/>
              <a:gd name="connsiteX6" fmla="*/ 7343776 w 12186358"/>
              <a:gd name="connsiteY6" fmla="*/ 4543425 h 6858000"/>
              <a:gd name="connsiteX7" fmla="*/ 6896101 w 12186358"/>
              <a:gd name="connsiteY7" fmla="*/ 5334000 h 6858000"/>
              <a:gd name="connsiteX8" fmla="*/ 7334251 w 12186358"/>
              <a:gd name="connsiteY8" fmla="*/ 6153150 h 6858000"/>
              <a:gd name="connsiteX9" fmla="*/ 8258176 w 12186358"/>
              <a:gd name="connsiteY9" fmla="*/ 6143625 h 6858000"/>
              <a:gd name="connsiteX10" fmla="*/ 8724901 w 12186358"/>
              <a:gd name="connsiteY10" fmla="*/ 5353050 h 6858000"/>
              <a:gd name="connsiteX11" fmla="*/ 9658351 w 12186358"/>
              <a:gd name="connsiteY11" fmla="*/ 5343525 h 6858000"/>
              <a:gd name="connsiteX12" fmla="*/ 10115551 w 12186358"/>
              <a:gd name="connsiteY12" fmla="*/ 4543425 h 6858000"/>
              <a:gd name="connsiteX13" fmla="*/ 11058526 w 12186358"/>
              <a:gd name="connsiteY13" fmla="*/ 4524375 h 6858000"/>
              <a:gd name="connsiteX14" fmla="*/ 11525251 w 12186358"/>
              <a:gd name="connsiteY14" fmla="*/ 3752850 h 6858000"/>
              <a:gd name="connsiteX15" fmla="*/ 11058526 w 12186358"/>
              <a:gd name="connsiteY15" fmla="*/ 2952750 h 6858000"/>
              <a:gd name="connsiteX16" fmla="*/ 10144126 w 12186358"/>
              <a:gd name="connsiteY16" fmla="*/ 2952750 h 6858000"/>
              <a:gd name="connsiteX17" fmla="*/ 9667876 w 12186358"/>
              <a:gd name="connsiteY17" fmla="*/ 2133600 h 6858000"/>
              <a:gd name="connsiteX18" fmla="*/ 8743951 w 12186358"/>
              <a:gd name="connsiteY18" fmla="*/ 2162175 h 6858000"/>
              <a:gd name="connsiteX19" fmla="*/ 8277226 w 12186358"/>
              <a:gd name="connsiteY19" fmla="*/ 1343025 h 6858000"/>
              <a:gd name="connsiteX20" fmla="*/ 0 w 12186358"/>
              <a:gd name="connsiteY20" fmla="*/ 0 h 6858000"/>
              <a:gd name="connsiteX21" fmla="*/ 12186358 w 12186358"/>
              <a:gd name="connsiteY21" fmla="*/ 0 h 6858000"/>
              <a:gd name="connsiteX22" fmla="*/ 12186358 w 12186358"/>
              <a:gd name="connsiteY22" fmla="*/ 6858000 h 6858000"/>
              <a:gd name="connsiteX23" fmla="*/ 0 w 12186358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86358" h="6858000">
                <a:moveTo>
                  <a:pt x="7353301" y="1343025"/>
                </a:moveTo>
                <a:lnTo>
                  <a:pt x="6896101" y="2143125"/>
                </a:lnTo>
                <a:lnTo>
                  <a:pt x="5972176" y="2152650"/>
                </a:lnTo>
                <a:lnTo>
                  <a:pt x="5486401" y="2943225"/>
                </a:lnTo>
                <a:lnTo>
                  <a:pt x="5962651" y="3733800"/>
                </a:lnTo>
                <a:lnTo>
                  <a:pt x="6896101" y="3752850"/>
                </a:lnTo>
                <a:lnTo>
                  <a:pt x="7343776" y="4543425"/>
                </a:lnTo>
                <a:lnTo>
                  <a:pt x="6896101" y="5334000"/>
                </a:lnTo>
                <a:lnTo>
                  <a:pt x="7334251" y="6153150"/>
                </a:lnTo>
                <a:lnTo>
                  <a:pt x="8258176" y="6143625"/>
                </a:lnTo>
                <a:lnTo>
                  <a:pt x="8724901" y="5353050"/>
                </a:lnTo>
                <a:lnTo>
                  <a:pt x="9658351" y="5343525"/>
                </a:lnTo>
                <a:lnTo>
                  <a:pt x="10115551" y="4543425"/>
                </a:lnTo>
                <a:lnTo>
                  <a:pt x="11058526" y="4524375"/>
                </a:lnTo>
                <a:lnTo>
                  <a:pt x="11525251" y="3752850"/>
                </a:lnTo>
                <a:lnTo>
                  <a:pt x="11058526" y="2952750"/>
                </a:lnTo>
                <a:lnTo>
                  <a:pt x="10144126" y="2952750"/>
                </a:lnTo>
                <a:lnTo>
                  <a:pt x="9667876" y="2133600"/>
                </a:lnTo>
                <a:lnTo>
                  <a:pt x="8743951" y="2162175"/>
                </a:lnTo>
                <a:lnTo>
                  <a:pt x="8277226" y="1343025"/>
                </a:lnTo>
                <a:close/>
                <a:moveTo>
                  <a:pt x="0" y="0"/>
                </a:moveTo>
                <a:lnTo>
                  <a:pt x="12186358" y="0"/>
                </a:lnTo>
                <a:lnTo>
                  <a:pt x="1218635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>
              <a:solidFill>
                <a:schemeClr val="accent5"/>
              </a:solidFill>
            </a:endParaRPr>
          </a:p>
        </p:txBody>
      </p:sp>
      <p:pic>
        <p:nvPicPr>
          <p:cNvPr id="7" name="Picture 6" descr="Shape, polygon&#10;&#10;Description automatically generated">
            <a:extLst>
              <a:ext uri="{FF2B5EF4-FFF2-40B4-BE49-F238E27FC236}">
                <a16:creationId xmlns:a16="http://schemas.microsoft.com/office/drawing/2014/main" id="{DBD95BD4-915F-4CFD-B9AD-7041F86A86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86358" cy="6858000"/>
          </a:xfrm>
          <a:custGeom>
            <a:avLst/>
            <a:gdLst>
              <a:gd name="connsiteX0" fmla="*/ 7431314 w 12186358"/>
              <a:gd name="connsiteY0" fmla="*/ 1465942 h 6858000"/>
              <a:gd name="connsiteX1" fmla="*/ 6972579 w 12186358"/>
              <a:gd name="connsiteY1" fmla="*/ 2307770 h 6858000"/>
              <a:gd name="connsiteX2" fmla="*/ 6030686 w 12186358"/>
              <a:gd name="connsiteY2" fmla="*/ 2307770 h 6858000"/>
              <a:gd name="connsiteX3" fmla="*/ 5715000 w 12186358"/>
              <a:gd name="connsiteY3" fmla="*/ 2939141 h 6858000"/>
              <a:gd name="connsiteX4" fmla="*/ 6030686 w 12186358"/>
              <a:gd name="connsiteY4" fmla="*/ 3570512 h 6858000"/>
              <a:gd name="connsiteX5" fmla="*/ 6980013 w 12186358"/>
              <a:gd name="connsiteY5" fmla="*/ 3570512 h 6858000"/>
              <a:gd name="connsiteX6" fmla="*/ 7575252 w 12186358"/>
              <a:gd name="connsiteY6" fmla="*/ 4593771 h 6858000"/>
              <a:gd name="connsiteX7" fmla="*/ 7141636 w 12186358"/>
              <a:gd name="connsiteY7" fmla="*/ 5402942 h 6858000"/>
              <a:gd name="connsiteX8" fmla="*/ 7442807 w 12186358"/>
              <a:gd name="connsiteY8" fmla="*/ 6005284 h 6858000"/>
              <a:gd name="connsiteX9" fmla="*/ 8204200 w 12186358"/>
              <a:gd name="connsiteY9" fmla="*/ 6005284 h 6858000"/>
              <a:gd name="connsiteX10" fmla="*/ 8691295 w 12186358"/>
              <a:gd name="connsiteY10" fmla="*/ 5177971 h 6858000"/>
              <a:gd name="connsiteX11" fmla="*/ 9538607 w 12186358"/>
              <a:gd name="connsiteY11" fmla="*/ 5192485 h 6858000"/>
              <a:gd name="connsiteX12" fmla="*/ 10082681 w 12186358"/>
              <a:gd name="connsiteY12" fmla="*/ 4361542 h 6858000"/>
              <a:gd name="connsiteX13" fmla="*/ 10975223 w 12186358"/>
              <a:gd name="connsiteY13" fmla="*/ 4361542 h 6858000"/>
              <a:gd name="connsiteX14" fmla="*/ 11289094 w 12186358"/>
              <a:gd name="connsiteY14" fmla="*/ 3733799 h 6858000"/>
              <a:gd name="connsiteX15" fmla="*/ 10975223 w 12186358"/>
              <a:gd name="connsiteY15" fmla="*/ 3106056 h 6858000"/>
              <a:gd name="connsiteX16" fmla="*/ 9974943 w 12186358"/>
              <a:gd name="connsiteY16" fmla="*/ 3113313 h 6858000"/>
              <a:gd name="connsiteX17" fmla="*/ 9514115 w 12186358"/>
              <a:gd name="connsiteY17" fmla="*/ 2307770 h 6858000"/>
              <a:gd name="connsiteX18" fmla="*/ 8628983 w 12186358"/>
              <a:gd name="connsiteY18" fmla="*/ 2307770 h 6858000"/>
              <a:gd name="connsiteX19" fmla="*/ 8200571 w 12186358"/>
              <a:gd name="connsiteY19" fmla="*/ 1465942 h 6858000"/>
              <a:gd name="connsiteX20" fmla="*/ 4191000 w 12186358"/>
              <a:gd name="connsiteY20" fmla="*/ 0 h 6858000"/>
              <a:gd name="connsiteX21" fmla="*/ 12186358 w 12186358"/>
              <a:gd name="connsiteY21" fmla="*/ 0 h 6858000"/>
              <a:gd name="connsiteX22" fmla="*/ 12186358 w 12186358"/>
              <a:gd name="connsiteY22" fmla="*/ 6858000 h 6858000"/>
              <a:gd name="connsiteX23" fmla="*/ 0 w 12186358"/>
              <a:gd name="connsiteY23" fmla="*/ 6858000 h 6858000"/>
              <a:gd name="connsiteX24" fmla="*/ 0 w 12186358"/>
              <a:gd name="connsiteY24" fmla="*/ 5943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86358" h="6858000">
                <a:moveTo>
                  <a:pt x="7431314" y="1465942"/>
                </a:moveTo>
                <a:lnTo>
                  <a:pt x="6972579" y="2307770"/>
                </a:lnTo>
                <a:lnTo>
                  <a:pt x="6030686" y="2307770"/>
                </a:lnTo>
                <a:lnTo>
                  <a:pt x="5715000" y="2939141"/>
                </a:lnTo>
                <a:lnTo>
                  <a:pt x="6030686" y="3570512"/>
                </a:lnTo>
                <a:lnTo>
                  <a:pt x="6980013" y="3570512"/>
                </a:lnTo>
                <a:lnTo>
                  <a:pt x="7575252" y="4593771"/>
                </a:lnTo>
                <a:lnTo>
                  <a:pt x="7141636" y="5402942"/>
                </a:lnTo>
                <a:lnTo>
                  <a:pt x="7442807" y="6005284"/>
                </a:lnTo>
                <a:lnTo>
                  <a:pt x="8204200" y="6005284"/>
                </a:lnTo>
                <a:lnTo>
                  <a:pt x="8691295" y="5177971"/>
                </a:lnTo>
                <a:lnTo>
                  <a:pt x="9538607" y="5192485"/>
                </a:lnTo>
                <a:lnTo>
                  <a:pt x="10082681" y="4361542"/>
                </a:lnTo>
                <a:lnTo>
                  <a:pt x="10975223" y="4361542"/>
                </a:lnTo>
                <a:lnTo>
                  <a:pt x="11289094" y="3733799"/>
                </a:lnTo>
                <a:lnTo>
                  <a:pt x="10975223" y="3106056"/>
                </a:lnTo>
                <a:lnTo>
                  <a:pt x="9974943" y="3113313"/>
                </a:lnTo>
                <a:lnTo>
                  <a:pt x="9514115" y="2307770"/>
                </a:lnTo>
                <a:lnTo>
                  <a:pt x="8628983" y="2307770"/>
                </a:lnTo>
                <a:lnTo>
                  <a:pt x="8200571" y="1465942"/>
                </a:lnTo>
                <a:close/>
                <a:moveTo>
                  <a:pt x="4191000" y="0"/>
                </a:moveTo>
                <a:lnTo>
                  <a:pt x="12186358" y="0"/>
                </a:lnTo>
                <a:lnTo>
                  <a:pt x="12186358" y="6858000"/>
                </a:lnTo>
                <a:lnTo>
                  <a:pt x="0" y="6858000"/>
                </a:lnTo>
                <a:lnTo>
                  <a:pt x="0" y="5943600"/>
                </a:lnTo>
                <a:close/>
              </a:path>
            </a:pathLst>
          </a:cu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BC39AA-7E50-4A81-886B-7A1B2EF67C51}"/>
              </a:ext>
            </a:extLst>
          </p:cNvPr>
          <p:cNvSpPr/>
          <p:nvPr userDrawn="1"/>
        </p:nvSpPr>
        <p:spPr>
          <a:xfrm>
            <a:off x="614362" y="4505324"/>
            <a:ext cx="1298448" cy="4572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accent5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4901DE0-CB5A-4288-AE55-A023F0FDD7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900" y="1645920"/>
            <a:ext cx="4737100" cy="270383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85000"/>
              </a:lnSpc>
              <a:defRPr sz="5400" b="1" cap="none" spc="12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E7FC72C-0467-48D9-9B21-7AC2C316F4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082" y="6110288"/>
            <a:ext cx="3006468" cy="585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9A973F-5521-0F46-B021-7128EFD6F2CA}"/>
              </a:ext>
            </a:extLst>
          </p:cNvPr>
          <p:cNvSpPr txBox="1"/>
          <p:nvPr userDrawn="1"/>
        </p:nvSpPr>
        <p:spPr>
          <a:xfrm>
            <a:off x="457200" y="6503783"/>
            <a:ext cx="21916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© 2021 </a:t>
            </a:r>
            <a:r>
              <a:rPr lang="en-US" sz="1050" b="0" i="0" u="none" strike="noStrike" kern="1200" dirty="0" err="1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Haemonetics</a:t>
            </a:r>
            <a:r>
              <a:rPr lang="en-US" sz="1050" b="0" i="0" u="none" strike="noStrike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 Corporation</a:t>
            </a:r>
            <a:endParaRPr lang="en-US" sz="105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010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AE-Title-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people sitting together&#10;&#10;Description automatically generated with low confidence">
            <a:extLst>
              <a:ext uri="{FF2B5EF4-FFF2-40B4-BE49-F238E27FC236}">
                <a16:creationId xmlns:a16="http://schemas.microsoft.com/office/drawing/2014/main" id="{391D992F-9144-4B62-A7A7-08EEF988E5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4"/>
          <a:stretch/>
        </p:blipFill>
        <p:spPr>
          <a:xfrm>
            <a:off x="5063801" y="1345375"/>
            <a:ext cx="6690049" cy="4808783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FC126A0-35A5-4AB2-A2A6-B03C0A1CA1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7353301 w 12186358"/>
              <a:gd name="connsiteY0" fmla="*/ 1343025 h 6858000"/>
              <a:gd name="connsiteX1" fmla="*/ 6896101 w 12186358"/>
              <a:gd name="connsiteY1" fmla="*/ 2143125 h 6858000"/>
              <a:gd name="connsiteX2" fmla="*/ 5972176 w 12186358"/>
              <a:gd name="connsiteY2" fmla="*/ 2152650 h 6858000"/>
              <a:gd name="connsiteX3" fmla="*/ 5486401 w 12186358"/>
              <a:gd name="connsiteY3" fmla="*/ 2943225 h 6858000"/>
              <a:gd name="connsiteX4" fmla="*/ 5962651 w 12186358"/>
              <a:gd name="connsiteY4" fmla="*/ 3733800 h 6858000"/>
              <a:gd name="connsiteX5" fmla="*/ 6896101 w 12186358"/>
              <a:gd name="connsiteY5" fmla="*/ 3752850 h 6858000"/>
              <a:gd name="connsiteX6" fmla="*/ 7343776 w 12186358"/>
              <a:gd name="connsiteY6" fmla="*/ 4543425 h 6858000"/>
              <a:gd name="connsiteX7" fmla="*/ 6896101 w 12186358"/>
              <a:gd name="connsiteY7" fmla="*/ 5334000 h 6858000"/>
              <a:gd name="connsiteX8" fmla="*/ 7334251 w 12186358"/>
              <a:gd name="connsiteY8" fmla="*/ 6153150 h 6858000"/>
              <a:gd name="connsiteX9" fmla="*/ 8258176 w 12186358"/>
              <a:gd name="connsiteY9" fmla="*/ 6143625 h 6858000"/>
              <a:gd name="connsiteX10" fmla="*/ 8724901 w 12186358"/>
              <a:gd name="connsiteY10" fmla="*/ 5353050 h 6858000"/>
              <a:gd name="connsiteX11" fmla="*/ 9658351 w 12186358"/>
              <a:gd name="connsiteY11" fmla="*/ 5343525 h 6858000"/>
              <a:gd name="connsiteX12" fmla="*/ 10115551 w 12186358"/>
              <a:gd name="connsiteY12" fmla="*/ 4543425 h 6858000"/>
              <a:gd name="connsiteX13" fmla="*/ 11058526 w 12186358"/>
              <a:gd name="connsiteY13" fmla="*/ 4524375 h 6858000"/>
              <a:gd name="connsiteX14" fmla="*/ 11525251 w 12186358"/>
              <a:gd name="connsiteY14" fmla="*/ 3752850 h 6858000"/>
              <a:gd name="connsiteX15" fmla="*/ 11058526 w 12186358"/>
              <a:gd name="connsiteY15" fmla="*/ 2952750 h 6858000"/>
              <a:gd name="connsiteX16" fmla="*/ 10144126 w 12186358"/>
              <a:gd name="connsiteY16" fmla="*/ 2952750 h 6858000"/>
              <a:gd name="connsiteX17" fmla="*/ 9667876 w 12186358"/>
              <a:gd name="connsiteY17" fmla="*/ 2133600 h 6858000"/>
              <a:gd name="connsiteX18" fmla="*/ 8743951 w 12186358"/>
              <a:gd name="connsiteY18" fmla="*/ 2162175 h 6858000"/>
              <a:gd name="connsiteX19" fmla="*/ 8277226 w 12186358"/>
              <a:gd name="connsiteY19" fmla="*/ 1343025 h 6858000"/>
              <a:gd name="connsiteX20" fmla="*/ 0 w 12186358"/>
              <a:gd name="connsiteY20" fmla="*/ 0 h 6858000"/>
              <a:gd name="connsiteX21" fmla="*/ 12186358 w 12186358"/>
              <a:gd name="connsiteY21" fmla="*/ 0 h 6858000"/>
              <a:gd name="connsiteX22" fmla="*/ 12186358 w 12186358"/>
              <a:gd name="connsiteY22" fmla="*/ 6858000 h 6858000"/>
              <a:gd name="connsiteX23" fmla="*/ 0 w 12186358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86358" h="6858000">
                <a:moveTo>
                  <a:pt x="7353301" y="1343025"/>
                </a:moveTo>
                <a:lnTo>
                  <a:pt x="6896101" y="2143125"/>
                </a:lnTo>
                <a:lnTo>
                  <a:pt x="5972176" y="2152650"/>
                </a:lnTo>
                <a:lnTo>
                  <a:pt x="5486401" y="2943225"/>
                </a:lnTo>
                <a:lnTo>
                  <a:pt x="5962651" y="3733800"/>
                </a:lnTo>
                <a:lnTo>
                  <a:pt x="6896101" y="3752850"/>
                </a:lnTo>
                <a:lnTo>
                  <a:pt x="7343776" y="4543425"/>
                </a:lnTo>
                <a:lnTo>
                  <a:pt x="6896101" y="5334000"/>
                </a:lnTo>
                <a:lnTo>
                  <a:pt x="7334251" y="6153150"/>
                </a:lnTo>
                <a:lnTo>
                  <a:pt x="8258176" y="6143625"/>
                </a:lnTo>
                <a:lnTo>
                  <a:pt x="8724901" y="5353050"/>
                </a:lnTo>
                <a:lnTo>
                  <a:pt x="9658351" y="5343525"/>
                </a:lnTo>
                <a:lnTo>
                  <a:pt x="10115551" y="4543425"/>
                </a:lnTo>
                <a:lnTo>
                  <a:pt x="11058526" y="4524375"/>
                </a:lnTo>
                <a:lnTo>
                  <a:pt x="11525251" y="3752850"/>
                </a:lnTo>
                <a:lnTo>
                  <a:pt x="11058526" y="2952750"/>
                </a:lnTo>
                <a:lnTo>
                  <a:pt x="10144126" y="2952750"/>
                </a:lnTo>
                <a:lnTo>
                  <a:pt x="9667876" y="2133600"/>
                </a:lnTo>
                <a:lnTo>
                  <a:pt x="8743951" y="2162175"/>
                </a:lnTo>
                <a:lnTo>
                  <a:pt x="8277226" y="1343025"/>
                </a:lnTo>
                <a:close/>
                <a:moveTo>
                  <a:pt x="0" y="0"/>
                </a:moveTo>
                <a:lnTo>
                  <a:pt x="12186358" y="0"/>
                </a:lnTo>
                <a:lnTo>
                  <a:pt x="1218635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>
              <a:solidFill>
                <a:schemeClr val="accent5"/>
              </a:solidFill>
            </a:endParaRPr>
          </a:p>
        </p:txBody>
      </p:sp>
      <p:pic>
        <p:nvPicPr>
          <p:cNvPr id="12" name="Picture 11" descr="Shape, polygon&#10;&#10;Description automatically generated">
            <a:extLst>
              <a:ext uri="{FF2B5EF4-FFF2-40B4-BE49-F238E27FC236}">
                <a16:creationId xmlns:a16="http://schemas.microsoft.com/office/drawing/2014/main" id="{A5819F2A-1012-41A6-B339-209D02E350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"/>
          <a:stretch>
            <a:fillRect/>
          </a:stretch>
        </p:blipFill>
        <p:spPr>
          <a:xfrm>
            <a:off x="2822" y="0"/>
            <a:ext cx="12183537" cy="6858000"/>
          </a:xfrm>
          <a:custGeom>
            <a:avLst/>
            <a:gdLst>
              <a:gd name="connsiteX0" fmla="*/ 7428493 w 12183537"/>
              <a:gd name="connsiteY0" fmla="*/ 1465942 h 6858000"/>
              <a:gd name="connsiteX1" fmla="*/ 6969758 w 12183537"/>
              <a:gd name="connsiteY1" fmla="*/ 2307770 h 6858000"/>
              <a:gd name="connsiteX2" fmla="*/ 6027865 w 12183537"/>
              <a:gd name="connsiteY2" fmla="*/ 2307770 h 6858000"/>
              <a:gd name="connsiteX3" fmla="*/ 5712179 w 12183537"/>
              <a:gd name="connsiteY3" fmla="*/ 2939141 h 6858000"/>
              <a:gd name="connsiteX4" fmla="*/ 6027865 w 12183537"/>
              <a:gd name="connsiteY4" fmla="*/ 3570512 h 6858000"/>
              <a:gd name="connsiteX5" fmla="*/ 6977192 w 12183537"/>
              <a:gd name="connsiteY5" fmla="*/ 3570512 h 6858000"/>
              <a:gd name="connsiteX6" fmla="*/ 7572431 w 12183537"/>
              <a:gd name="connsiteY6" fmla="*/ 4593771 h 6858000"/>
              <a:gd name="connsiteX7" fmla="*/ 7138815 w 12183537"/>
              <a:gd name="connsiteY7" fmla="*/ 5402942 h 6858000"/>
              <a:gd name="connsiteX8" fmla="*/ 7439986 w 12183537"/>
              <a:gd name="connsiteY8" fmla="*/ 6005284 h 6858000"/>
              <a:gd name="connsiteX9" fmla="*/ 8201379 w 12183537"/>
              <a:gd name="connsiteY9" fmla="*/ 6005284 h 6858000"/>
              <a:gd name="connsiteX10" fmla="*/ 8688474 w 12183537"/>
              <a:gd name="connsiteY10" fmla="*/ 5177971 h 6858000"/>
              <a:gd name="connsiteX11" fmla="*/ 9535786 w 12183537"/>
              <a:gd name="connsiteY11" fmla="*/ 5192485 h 6858000"/>
              <a:gd name="connsiteX12" fmla="*/ 10079860 w 12183537"/>
              <a:gd name="connsiteY12" fmla="*/ 4361542 h 6858000"/>
              <a:gd name="connsiteX13" fmla="*/ 10972402 w 12183537"/>
              <a:gd name="connsiteY13" fmla="*/ 4361542 h 6858000"/>
              <a:gd name="connsiteX14" fmla="*/ 11286273 w 12183537"/>
              <a:gd name="connsiteY14" fmla="*/ 3733799 h 6858000"/>
              <a:gd name="connsiteX15" fmla="*/ 10972402 w 12183537"/>
              <a:gd name="connsiteY15" fmla="*/ 3106056 h 6858000"/>
              <a:gd name="connsiteX16" fmla="*/ 9972122 w 12183537"/>
              <a:gd name="connsiteY16" fmla="*/ 3113313 h 6858000"/>
              <a:gd name="connsiteX17" fmla="*/ 9511294 w 12183537"/>
              <a:gd name="connsiteY17" fmla="*/ 2307770 h 6858000"/>
              <a:gd name="connsiteX18" fmla="*/ 8626162 w 12183537"/>
              <a:gd name="connsiteY18" fmla="*/ 2307770 h 6858000"/>
              <a:gd name="connsiteX19" fmla="*/ 8197750 w 12183537"/>
              <a:gd name="connsiteY19" fmla="*/ 1465942 h 6858000"/>
              <a:gd name="connsiteX20" fmla="*/ 4188179 w 12183537"/>
              <a:gd name="connsiteY20" fmla="*/ 0 h 6858000"/>
              <a:gd name="connsiteX21" fmla="*/ 12183537 w 12183537"/>
              <a:gd name="connsiteY21" fmla="*/ 0 h 6858000"/>
              <a:gd name="connsiteX22" fmla="*/ 12183537 w 12183537"/>
              <a:gd name="connsiteY22" fmla="*/ 6858000 h 6858000"/>
              <a:gd name="connsiteX23" fmla="*/ 0 w 12183537"/>
              <a:gd name="connsiteY23" fmla="*/ 6858000 h 6858000"/>
              <a:gd name="connsiteX24" fmla="*/ 0 w 12183537"/>
              <a:gd name="connsiteY24" fmla="*/ 5939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83537" h="6858000">
                <a:moveTo>
                  <a:pt x="7428493" y="1465942"/>
                </a:moveTo>
                <a:lnTo>
                  <a:pt x="6969758" y="2307770"/>
                </a:lnTo>
                <a:lnTo>
                  <a:pt x="6027865" y="2307770"/>
                </a:lnTo>
                <a:lnTo>
                  <a:pt x="5712179" y="2939141"/>
                </a:lnTo>
                <a:lnTo>
                  <a:pt x="6027865" y="3570512"/>
                </a:lnTo>
                <a:lnTo>
                  <a:pt x="6977192" y="3570512"/>
                </a:lnTo>
                <a:lnTo>
                  <a:pt x="7572431" y="4593771"/>
                </a:lnTo>
                <a:lnTo>
                  <a:pt x="7138815" y="5402942"/>
                </a:lnTo>
                <a:lnTo>
                  <a:pt x="7439986" y="6005284"/>
                </a:lnTo>
                <a:lnTo>
                  <a:pt x="8201379" y="6005284"/>
                </a:lnTo>
                <a:lnTo>
                  <a:pt x="8688474" y="5177971"/>
                </a:lnTo>
                <a:lnTo>
                  <a:pt x="9535786" y="5192485"/>
                </a:lnTo>
                <a:lnTo>
                  <a:pt x="10079860" y="4361542"/>
                </a:lnTo>
                <a:lnTo>
                  <a:pt x="10972402" y="4361542"/>
                </a:lnTo>
                <a:lnTo>
                  <a:pt x="11286273" y="3733799"/>
                </a:lnTo>
                <a:lnTo>
                  <a:pt x="10972402" y="3106056"/>
                </a:lnTo>
                <a:lnTo>
                  <a:pt x="9972122" y="3113313"/>
                </a:lnTo>
                <a:lnTo>
                  <a:pt x="9511294" y="2307770"/>
                </a:lnTo>
                <a:lnTo>
                  <a:pt x="8626162" y="2307770"/>
                </a:lnTo>
                <a:lnTo>
                  <a:pt x="8197750" y="1465942"/>
                </a:lnTo>
                <a:close/>
                <a:moveTo>
                  <a:pt x="4188179" y="0"/>
                </a:moveTo>
                <a:lnTo>
                  <a:pt x="12183537" y="0"/>
                </a:lnTo>
                <a:lnTo>
                  <a:pt x="12183537" y="6858000"/>
                </a:lnTo>
                <a:lnTo>
                  <a:pt x="0" y="6858000"/>
                </a:lnTo>
                <a:lnTo>
                  <a:pt x="0" y="5939600"/>
                </a:ln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BC39AA-7E50-4A81-886B-7A1B2EF67C51}"/>
              </a:ext>
            </a:extLst>
          </p:cNvPr>
          <p:cNvSpPr/>
          <p:nvPr userDrawn="1"/>
        </p:nvSpPr>
        <p:spPr>
          <a:xfrm>
            <a:off x="614362" y="4505324"/>
            <a:ext cx="1298448" cy="4572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accent5"/>
              </a:solidFill>
            </a:endParaRPr>
          </a:p>
        </p:txBody>
      </p:sp>
      <p:pic>
        <p:nvPicPr>
          <p:cNvPr id="17" name="Picture 16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1DC6ADAE-FD29-4F7E-9D8F-8609CE138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082" y="6110288"/>
            <a:ext cx="3005881" cy="58521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67D8A9-4BB5-4FD8-9153-B57DB186BD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900" y="1645920"/>
            <a:ext cx="4737100" cy="270383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85000"/>
              </a:lnSpc>
              <a:defRPr sz="5400" b="1" cap="none" spc="1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8781FB-DDC6-8F4D-B825-3DA36333A0E0}"/>
              </a:ext>
            </a:extLst>
          </p:cNvPr>
          <p:cNvSpPr txBox="1"/>
          <p:nvPr userDrawn="1"/>
        </p:nvSpPr>
        <p:spPr>
          <a:xfrm>
            <a:off x="457200" y="6503783"/>
            <a:ext cx="21916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2021 </a:t>
            </a:r>
            <a:r>
              <a:rPr lang="en-US" sz="105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Haemonetics</a:t>
            </a:r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Corporation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826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AE -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B93CAFB-9ADC-4451-ABC8-0841D44898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2895600"/>
            <a:ext cx="5806440" cy="1951546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4400" b="1" cap="none" spc="6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80E971-B8B8-0D4E-B1BC-067FCF773A77}"/>
              </a:ext>
            </a:extLst>
          </p:cNvPr>
          <p:cNvSpPr txBox="1"/>
          <p:nvPr userDrawn="1"/>
        </p:nvSpPr>
        <p:spPr>
          <a:xfrm>
            <a:off x="457200" y="6503783"/>
            <a:ext cx="21916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2021 </a:t>
            </a:r>
            <a:r>
              <a:rPr lang="en-US" sz="105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Haemonetics</a:t>
            </a:r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Corporation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955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F50B2-FC9F-48D3-BE7C-9D33D5FCA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8B1B-05D9-4906-A399-DE89A3785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9385-B3B1-4BEC-90E5-20A3567F7E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18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E -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8B1B-05D9-4906-A399-DE89A3785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9385-B3B1-4BEC-90E5-20A3567F7E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A6383A-9B76-4188-B01E-1051C7166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B012BE-04AA-4AB3-8593-E469552B3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2930" y="1123950"/>
            <a:ext cx="8229600" cy="552450"/>
          </a:xfrm>
        </p:spPr>
        <p:txBody>
          <a:bodyPr lIns="0" tIns="0" rIns="0" bIns="0">
            <a:normAutofit/>
          </a:bodyPr>
          <a:lstStyle>
            <a:lvl1pPr>
              <a:lnSpc>
                <a:spcPct val="97000"/>
              </a:lnSpc>
              <a:defRPr sz="1600" b="1" cap="all" spc="9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0209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8B1B-05D9-4906-A399-DE89A3785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9385-B3B1-4BEC-90E5-20A3567F7E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A6383A-9B76-4188-B01E-1051C7166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7B3C6-9930-4A14-95CC-17167018D8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224" y="1295401"/>
            <a:ext cx="8682176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40751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E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8B1B-05D9-4906-A399-DE89A3785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9385-B3B1-4BEC-90E5-20A3567F7E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933C12-66C2-4545-B40B-A0DB382B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8E89-45E6-4BBF-9E77-56D30E094A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224" y="1304545"/>
            <a:ext cx="5176976" cy="4572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E82518F-E540-4E06-9F08-32B0D66444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00800" y="1295401"/>
            <a:ext cx="5176976" cy="4572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8231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A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EBA6D5-1C72-4CE6-9D1A-567F8829AE9C}"/>
              </a:ext>
            </a:extLst>
          </p:cNvPr>
          <p:cNvSpPr/>
          <p:nvPr userDrawn="1"/>
        </p:nvSpPr>
        <p:spPr>
          <a:xfrm>
            <a:off x="614362" y="6453550"/>
            <a:ext cx="402431" cy="404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34E2474-0789-47EC-8AE9-47FB143FEF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893" y="6343015"/>
            <a:ext cx="1911296" cy="3721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8B1B-05D9-4906-A399-DE89A3785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9385-B3B1-4BEC-90E5-20A3567F7E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73F5E-44A2-1B45-88AD-9A8E65BA1E33}"/>
              </a:ext>
            </a:extLst>
          </p:cNvPr>
          <p:cNvSpPr txBox="1"/>
          <p:nvPr userDrawn="1"/>
        </p:nvSpPr>
        <p:spPr>
          <a:xfrm>
            <a:off x="1059550" y="6503783"/>
            <a:ext cx="21916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© 2021 </a:t>
            </a:r>
            <a:r>
              <a:rPr lang="en-US" sz="1050" b="0" i="0" u="none" strike="noStrike" kern="1200" dirty="0" err="1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Haemonetics</a:t>
            </a:r>
            <a:r>
              <a:rPr lang="en-US" sz="1050" b="0" i="0" u="none" strike="noStrike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 Corporation</a:t>
            </a:r>
            <a:endParaRPr lang="en-US" sz="105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69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E-Title-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people sitting together&#10;&#10;Description automatically generated with low confidence">
            <a:extLst>
              <a:ext uri="{FF2B5EF4-FFF2-40B4-BE49-F238E27FC236}">
                <a16:creationId xmlns:a16="http://schemas.microsoft.com/office/drawing/2014/main" id="{391D992F-9144-4B62-A7A7-08EEF988E5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4"/>
          <a:stretch/>
        </p:blipFill>
        <p:spPr>
          <a:xfrm>
            <a:off x="5063801" y="1345375"/>
            <a:ext cx="6690049" cy="4808783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FC126A0-35A5-4AB2-A2A6-B03C0A1CA1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353301 w 12186358"/>
              <a:gd name="connsiteY0" fmla="*/ 1343025 h 6858000"/>
              <a:gd name="connsiteX1" fmla="*/ 6896101 w 12186358"/>
              <a:gd name="connsiteY1" fmla="*/ 2143125 h 6858000"/>
              <a:gd name="connsiteX2" fmla="*/ 5972176 w 12186358"/>
              <a:gd name="connsiteY2" fmla="*/ 2152650 h 6858000"/>
              <a:gd name="connsiteX3" fmla="*/ 5486401 w 12186358"/>
              <a:gd name="connsiteY3" fmla="*/ 2943225 h 6858000"/>
              <a:gd name="connsiteX4" fmla="*/ 5962651 w 12186358"/>
              <a:gd name="connsiteY4" fmla="*/ 3733800 h 6858000"/>
              <a:gd name="connsiteX5" fmla="*/ 6896101 w 12186358"/>
              <a:gd name="connsiteY5" fmla="*/ 3752850 h 6858000"/>
              <a:gd name="connsiteX6" fmla="*/ 7343776 w 12186358"/>
              <a:gd name="connsiteY6" fmla="*/ 4543425 h 6858000"/>
              <a:gd name="connsiteX7" fmla="*/ 6896101 w 12186358"/>
              <a:gd name="connsiteY7" fmla="*/ 5334000 h 6858000"/>
              <a:gd name="connsiteX8" fmla="*/ 7334251 w 12186358"/>
              <a:gd name="connsiteY8" fmla="*/ 6153150 h 6858000"/>
              <a:gd name="connsiteX9" fmla="*/ 8258176 w 12186358"/>
              <a:gd name="connsiteY9" fmla="*/ 6143625 h 6858000"/>
              <a:gd name="connsiteX10" fmla="*/ 8724901 w 12186358"/>
              <a:gd name="connsiteY10" fmla="*/ 5353050 h 6858000"/>
              <a:gd name="connsiteX11" fmla="*/ 9658351 w 12186358"/>
              <a:gd name="connsiteY11" fmla="*/ 5343525 h 6858000"/>
              <a:gd name="connsiteX12" fmla="*/ 10115551 w 12186358"/>
              <a:gd name="connsiteY12" fmla="*/ 4543425 h 6858000"/>
              <a:gd name="connsiteX13" fmla="*/ 11058526 w 12186358"/>
              <a:gd name="connsiteY13" fmla="*/ 4524375 h 6858000"/>
              <a:gd name="connsiteX14" fmla="*/ 11525251 w 12186358"/>
              <a:gd name="connsiteY14" fmla="*/ 3752850 h 6858000"/>
              <a:gd name="connsiteX15" fmla="*/ 11058526 w 12186358"/>
              <a:gd name="connsiteY15" fmla="*/ 2952750 h 6858000"/>
              <a:gd name="connsiteX16" fmla="*/ 10144126 w 12186358"/>
              <a:gd name="connsiteY16" fmla="*/ 2952750 h 6858000"/>
              <a:gd name="connsiteX17" fmla="*/ 9667876 w 12186358"/>
              <a:gd name="connsiteY17" fmla="*/ 2133600 h 6858000"/>
              <a:gd name="connsiteX18" fmla="*/ 8743951 w 12186358"/>
              <a:gd name="connsiteY18" fmla="*/ 2162175 h 6858000"/>
              <a:gd name="connsiteX19" fmla="*/ 8277226 w 12186358"/>
              <a:gd name="connsiteY19" fmla="*/ 1343025 h 6858000"/>
              <a:gd name="connsiteX20" fmla="*/ 0 w 12186358"/>
              <a:gd name="connsiteY20" fmla="*/ 0 h 6858000"/>
              <a:gd name="connsiteX21" fmla="*/ 12186358 w 12186358"/>
              <a:gd name="connsiteY21" fmla="*/ 0 h 6858000"/>
              <a:gd name="connsiteX22" fmla="*/ 12186358 w 12186358"/>
              <a:gd name="connsiteY22" fmla="*/ 6858000 h 6858000"/>
              <a:gd name="connsiteX23" fmla="*/ 0 w 12186358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86358" h="6858000">
                <a:moveTo>
                  <a:pt x="7353301" y="1343025"/>
                </a:moveTo>
                <a:lnTo>
                  <a:pt x="6896101" y="2143125"/>
                </a:lnTo>
                <a:lnTo>
                  <a:pt x="5972176" y="2152650"/>
                </a:lnTo>
                <a:lnTo>
                  <a:pt x="5486401" y="2943225"/>
                </a:lnTo>
                <a:lnTo>
                  <a:pt x="5962651" y="3733800"/>
                </a:lnTo>
                <a:lnTo>
                  <a:pt x="6896101" y="3752850"/>
                </a:lnTo>
                <a:lnTo>
                  <a:pt x="7343776" y="4543425"/>
                </a:lnTo>
                <a:lnTo>
                  <a:pt x="6896101" y="5334000"/>
                </a:lnTo>
                <a:lnTo>
                  <a:pt x="7334251" y="6153150"/>
                </a:lnTo>
                <a:lnTo>
                  <a:pt x="8258176" y="6143625"/>
                </a:lnTo>
                <a:lnTo>
                  <a:pt x="8724901" y="5353050"/>
                </a:lnTo>
                <a:lnTo>
                  <a:pt x="9658351" y="5343525"/>
                </a:lnTo>
                <a:lnTo>
                  <a:pt x="10115551" y="4543425"/>
                </a:lnTo>
                <a:lnTo>
                  <a:pt x="11058526" y="4524375"/>
                </a:lnTo>
                <a:lnTo>
                  <a:pt x="11525251" y="3752850"/>
                </a:lnTo>
                <a:lnTo>
                  <a:pt x="11058526" y="2952750"/>
                </a:lnTo>
                <a:lnTo>
                  <a:pt x="10144126" y="2952750"/>
                </a:lnTo>
                <a:lnTo>
                  <a:pt x="9667876" y="2133600"/>
                </a:lnTo>
                <a:lnTo>
                  <a:pt x="8743951" y="2162175"/>
                </a:lnTo>
                <a:lnTo>
                  <a:pt x="8277226" y="1343025"/>
                </a:lnTo>
                <a:close/>
                <a:moveTo>
                  <a:pt x="0" y="0"/>
                </a:moveTo>
                <a:lnTo>
                  <a:pt x="12186358" y="0"/>
                </a:lnTo>
                <a:lnTo>
                  <a:pt x="1218635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>
              <a:solidFill>
                <a:schemeClr val="accent5"/>
              </a:solidFill>
            </a:endParaRPr>
          </a:p>
        </p:txBody>
      </p:sp>
      <p:pic>
        <p:nvPicPr>
          <p:cNvPr id="12" name="Picture 11" descr="Shape, polygon&#10;&#10;Description automatically generated">
            <a:extLst>
              <a:ext uri="{FF2B5EF4-FFF2-40B4-BE49-F238E27FC236}">
                <a16:creationId xmlns:a16="http://schemas.microsoft.com/office/drawing/2014/main" id="{A5819F2A-1012-41A6-B339-209D02E35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"/>
          <a:stretch>
            <a:fillRect/>
          </a:stretch>
        </p:blipFill>
        <p:spPr>
          <a:xfrm>
            <a:off x="2822" y="0"/>
            <a:ext cx="12183537" cy="6858000"/>
          </a:xfrm>
          <a:custGeom>
            <a:avLst/>
            <a:gdLst>
              <a:gd name="connsiteX0" fmla="*/ 7428493 w 12183537"/>
              <a:gd name="connsiteY0" fmla="*/ 1465942 h 6858000"/>
              <a:gd name="connsiteX1" fmla="*/ 6969758 w 12183537"/>
              <a:gd name="connsiteY1" fmla="*/ 2307770 h 6858000"/>
              <a:gd name="connsiteX2" fmla="*/ 6027865 w 12183537"/>
              <a:gd name="connsiteY2" fmla="*/ 2307770 h 6858000"/>
              <a:gd name="connsiteX3" fmla="*/ 5712179 w 12183537"/>
              <a:gd name="connsiteY3" fmla="*/ 2939141 h 6858000"/>
              <a:gd name="connsiteX4" fmla="*/ 6027865 w 12183537"/>
              <a:gd name="connsiteY4" fmla="*/ 3570512 h 6858000"/>
              <a:gd name="connsiteX5" fmla="*/ 6977192 w 12183537"/>
              <a:gd name="connsiteY5" fmla="*/ 3570512 h 6858000"/>
              <a:gd name="connsiteX6" fmla="*/ 7572431 w 12183537"/>
              <a:gd name="connsiteY6" fmla="*/ 4593771 h 6858000"/>
              <a:gd name="connsiteX7" fmla="*/ 7138815 w 12183537"/>
              <a:gd name="connsiteY7" fmla="*/ 5402942 h 6858000"/>
              <a:gd name="connsiteX8" fmla="*/ 7439986 w 12183537"/>
              <a:gd name="connsiteY8" fmla="*/ 6005284 h 6858000"/>
              <a:gd name="connsiteX9" fmla="*/ 8201379 w 12183537"/>
              <a:gd name="connsiteY9" fmla="*/ 6005284 h 6858000"/>
              <a:gd name="connsiteX10" fmla="*/ 8688474 w 12183537"/>
              <a:gd name="connsiteY10" fmla="*/ 5177971 h 6858000"/>
              <a:gd name="connsiteX11" fmla="*/ 9535786 w 12183537"/>
              <a:gd name="connsiteY11" fmla="*/ 5192485 h 6858000"/>
              <a:gd name="connsiteX12" fmla="*/ 10079860 w 12183537"/>
              <a:gd name="connsiteY12" fmla="*/ 4361542 h 6858000"/>
              <a:gd name="connsiteX13" fmla="*/ 10972402 w 12183537"/>
              <a:gd name="connsiteY13" fmla="*/ 4361542 h 6858000"/>
              <a:gd name="connsiteX14" fmla="*/ 11286273 w 12183537"/>
              <a:gd name="connsiteY14" fmla="*/ 3733799 h 6858000"/>
              <a:gd name="connsiteX15" fmla="*/ 10972402 w 12183537"/>
              <a:gd name="connsiteY15" fmla="*/ 3106056 h 6858000"/>
              <a:gd name="connsiteX16" fmla="*/ 9972122 w 12183537"/>
              <a:gd name="connsiteY16" fmla="*/ 3113313 h 6858000"/>
              <a:gd name="connsiteX17" fmla="*/ 9511294 w 12183537"/>
              <a:gd name="connsiteY17" fmla="*/ 2307770 h 6858000"/>
              <a:gd name="connsiteX18" fmla="*/ 8626162 w 12183537"/>
              <a:gd name="connsiteY18" fmla="*/ 2307770 h 6858000"/>
              <a:gd name="connsiteX19" fmla="*/ 8197750 w 12183537"/>
              <a:gd name="connsiteY19" fmla="*/ 1465942 h 6858000"/>
              <a:gd name="connsiteX20" fmla="*/ 4188179 w 12183537"/>
              <a:gd name="connsiteY20" fmla="*/ 0 h 6858000"/>
              <a:gd name="connsiteX21" fmla="*/ 12183537 w 12183537"/>
              <a:gd name="connsiteY21" fmla="*/ 0 h 6858000"/>
              <a:gd name="connsiteX22" fmla="*/ 12183537 w 12183537"/>
              <a:gd name="connsiteY22" fmla="*/ 6858000 h 6858000"/>
              <a:gd name="connsiteX23" fmla="*/ 0 w 12183537"/>
              <a:gd name="connsiteY23" fmla="*/ 6858000 h 6858000"/>
              <a:gd name="connsiteX24" fmla="*/ 0 w 12183537"/>
              <a:gd name="connsiteY24" fmla="*/ 5939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83537" h="6858000">
                <a:moveTo>
                  <a:pt x="7428493" y="1465942"/>
                </a:moveTo>
                <a:lnTo>
                  <a:pt x="6969758" y="2307770"/>
                </a:lnTo>
                <a:lnTo>
                  <a:pt x="6027865" y="2307770"/>
                </a:lnTo>
                <a:lnTo>
                  <a:pt x="5712179" y="2939141"/>
                </a:lnTo>
                <a:lnTo>
                  <a:pt x="6027865" y="3570512"/>
                </a:lnTo>
                <a:lnTo>
                  <a:pt x="6977192" y="3570512"/>
                </a:lnTo>
                <a:lnTo>
                  <a:pt x="7572431" y="4593771"/>
                </a:lnTo>
                <a:lnTo>
                  <a:pt x="7138815" y="5402942"/>
                </a:lnTo>
                <a:lnTo>
                  <a:pt x="7439986" y="6005284"/>
                </a:lnTo>
                <a:lnTo>
                  <a:pt x="8201379" y="6005284"/>
                </a:lnTo>
                <a:lnTo>
                  <a:pt x="8688474" y="5177971"/>
                </a:lnTo>
                <a:lnTo>
                  <a:pt x="9535786" y="5192485"/>
                </a:lnTo>
                <a:lnTo>
                  <a:pt x="10079860" y="4361542"/>
                </a:lnTo>
                <a:lnTo>
                  <a:pt x="10972402" y="4361542"/>
                </a:lnTo>
                <a:lnTo>
                  <a:pt x="11286273" y="3733799"/>
                </a:lnTo>
                <a:lnTo>
                  <a:pt x="10972402" y="3106056"/>
                </a:lnTo>
                <a:lnTo>
                  <a:pt x="9972122" y="3113313"/>
                </a:lnTo>
                <a:lnTo>
                  <a:pt x="9511294" y="2307770"/>
                </a:lnTo>
                <a:lnTo>
                  <a:pt x="8626162" y="2307770"/>
                </a:lnTo>
                <a:lnTo>
                  <a:pt x="8197750" y="1465942"/>
                </a:lnTo>
                <a:close/>
                <a:moveTo>
                  <a:pt x="4188179" y="0"/>
                </a:moveTo>
                <a:lnTo>
                  <a:pt x="12183537" y="0"/>
                </a:lnTo>
                <a:lnTo>
                  <a:pt x="12183537" y="6858000"/>
                </a:lnTo>
                <a:lnTo>
                  <a:pt x="0" y="6858000"/>
                </a:lnTo>
                <a:lnTo>
                  <a:pt x="0" y="5939600"/>
                </a:ln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BC39AA-7E50-4A81-886B-7A1B2EF67C51}"/>
              </a:ext>
            </a:extLst>
          </p:cNvPr>
          <p:cNvSpPr/>
          <p:nvPr/>
        </p:nvSpPr>
        <p:spPr>
          <a:xfrm>
            <a:off x="614362" y="4505324"/>
            <a:ext cx="1298448" cy="4572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accent5"/>
              </a:solidFill>
            </a:endParaRPr>
          </a:p>
        </p:txBody>
      </p:sp>
      <p:pic>
        <p:nvPicPr>
          <p:cNvPr id="17" name="Picture 16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1DC6ADAE-FD29-4F7E-9D8F-8609CE138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082" y="6110288"/>
            <a:ext cx="3005881" cy="58521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67D8A9-4BB5-4FD8-9153-B57DB186BD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900" y="1645920"/>
            <a:ext cx="4737100" cy="270383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85000"/>
              </a:lnSpc>
              <a:defRPr sz="5400" b="1" cap="none" spc="1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 descr="A group of people sitting together&#10;&#10;Description automatically generated with low confidence">
            <a:extLst>
              <a:ext uri="{FF2B5EF4-FFF2-40B4-BE49-F238E27FC236}">
                <a16:creationId xmlns:a16="http://schemas.microsoft.com/office/drawing/2014/main" id="{391D992F-9144-4B62-A7A7-08EEF988E5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4"/>
          <a:stretch/>
        </p:blipFill>
        <p:spPr>
          <a:xfrm>
            <a:off x="5063801" y="1345375"/>
            <a:ext cx="6690049" cy="4808783"/>
          </a:xfrm>
          <a:prstGeom prst="rect">
            <a:avLst/>
          </a:prstGeom>
        </p:spPr>
      </p:pic>
      <p:sp>
        <p:nvSpPr>
          <p:cNvPr id="11" name="Freeform: Shape 13">
            <a:extLst>
              <a:ext uri="{FF2B5EF4-FFF2-40B4-BE49-F238E27FC236}">
                <a16:creationId xmlns:a16="http://schemas.microsoft.com/office/drawing/2014/main" id="{4FC126A0-35A5-4AB2-A2A6-B03C0A1CA1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7353301 w 12186358"/>
              <a:gd name="connsiteY0" fmla="*/ 1343025 h 6858000"/>
              <a:gd name="connsiteX1" fmla="*/ 6896101 w 12186358"/>
              <a:gd name="connsiteY1" fmla="*/ 2143125 h 6858000"/>
              <a:gd name="connsiteX2" fmla="*/ 5972176 w 12186358"/>
              <a:gd name="connsiteY2" fmla="*/ 2152650 h 6858000"/>
              <a:gd name="connsiteX3" fmla="*/ 5486401 w 12186358"/>
              <a:gd name="connsiteY3" fmla="*/ 2943225 h 6858000"/>
              <a:gd name="connsiteX4" fmla="*/ 5962651 w 12186358"/>
              <a:gd name="connsiteY4" fmla="*/ 3733800 h 6858000"/>
              <a:gd name="connsiteX5" fmla="*/ 6896101 w 12186358"/>
              <a:gd name="connsiteY5" fmla="*/ 3752850 h 6858000"/>
              <a:gd name="connsiteX6" fmla="*/ 7343776 w 12186358"/>
              <a:gd name="connsiteY6" fmla="*/ 4543425 h 6858000"/>
              <a:gd name="connsiteX7" fmla="*/ 6896101 w 12186358"/>
              <a:gd name="connsiteY7" fmla="*/ 5334000 h 6858000"/>
              <a:gd name="connsiteX8" fmla="*/ 7334251 w 12186358"/>
              <a:gd name="connsiteY8" fmla="*/ 6153150 h 6858000"/>
              <a:gd name="connsiteX9" fmla="*/ 8258176 w 12186358"/>
              <a:gd name="connsiteY9" fmla="*/ 6143625 h 6858000"/>
              <a:gd name="connsiteX10" fmla="*/ 8724901 w 12186358"/>
              <a:gd name="connsiteY10" fmla="*/ 5353050 h 6858000"/>
              <a:gd name="connsiteX11" fmla="*/ 9658351 w 12186358"/>
              <a:gd name="connsiteY11" fmla="*/ 5343525 h 6858000"/>
              <a:gd name="connsiteX12" fmla="*/ 10115551 w 12186358"/>
              <a:gd name="connsiteY12" fmla="*/ 4543425 h 6858000"/>
              <a:gd name="connsiteX13" fmla="*/ 11058526 w 12186358"/>
              <a:gd name="connsiteY13" fmla="*/ 4524375 h 6858000"/>
              <a:gd name="connsiteX14" fmla="*/ 11525251 w 12186358"/>
              <a:gd name="connsiteY14" fmla="*/ 3752850 h 6858000"/>
              <a:gd name="connsiteX15" fmla="*/ 11058526 w 12186358"/>
              <a:gd name="connsiteY15" fmla="*/ 2952750 h 6858000"/>
              <a:gd name="connsiteX16" fmla="*/ 10144126 w 12186358"/>
              <a:gd name="connsiteY16" fmla="*/ 2952750 h 6858000"/>
              <a:gd name="connsiteX17" fmla="*/ 9667876 w 12186358"/>
              <a:gd name="connsiteY17" fmla="*/ 2133600 h 6858000"/>
              <a:gd name="connsiteX18" fmla="*/ 8743951 w 12186358"/>
              <a:gd name="connsiteY18" fmla="*/ 2162175 h 6858000"/>
              <a:gd name="connsiteX19" fmla="*/ 8277226 w 12186358"/>
              <a:gd name="connsiteY19" fmla="*/ 1343025 h 6858000"/>
              <a:gd name="connsiteX20" fmla="*/ 0 w 12186358"/>
              <a:gd name="connsiteY20" fmla="*/ 0 h 6858000"/>
              <a:gd name="connsiteX21" fmla="*/ 12186358 w 12186358"/>
              <a:gd name="connsiteY21" fmla="*/ 0 h 6858000"/>
              <a:gd name="connsiteX22" fmla="*/ 12186358 w 12186358"/>
              <a:gd name="connsiteY22" fmla="*/ 6858000 h 6858000"/>
              <a:gd name="connsiteX23" fmla="*/ 0 w 12186358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86358" h="6858000">
                <a:moveTo>
                  <a:pt x="7353301" y="1343025"/>
                </a:moveTo>
                <a:lnTo>
                  <a:pt x="6896101" y="2143125"/>
                </a:lnTo>
                <a:lnTo>
                  <a:pt x="5972176" y="2152650"/>
                </a:lnTo>
                <a:lnTo>
                  <a:pt x="5486401" y="2943225"/>
                </a:lnTo>
                <a:lnTo>
                  <a:pt x="5962651" y="3733800"/>
                </a:lnTo>
                <a:lnTo>
                  <a:pt x="6896101" y="3752850"/>
                </a:lnTo>
                <a:lnTo>
                  <a:pt x="7343776" y="4543425"/>
                </a:lnTo>
                <a:lnTo>
                  <a:pt x="6896101" y="5334000"/>
                </a:lnTo>
                <a:lnTo>
                  <a:pt x="7334251" y="6153150"/>
                </a:lnTo>
                <a:lnTo>
                  <a:pt x="8258176" y="6143625"/>
                </a:lnTo>
                <a:lnTo>
                  <a:pt x="8724901" y="5353050"/>
                </a:lnTo>
                <a:lnTo>
                  <a:pt x="9658351" y="5343525"/>
                </a:lnTo>
                <a:lnTo>
                  <a:pt x="10115551" y="4543425"/>
                </a:lnTo>
                <a:lnTo>
                  <a:pt x="11058526" y="4524375"/>
                </a:lnTo>
                <a:lnTo>
                  <a:pt x="11525251" y="3752850"/>
                </a:lnTo>
                <a:lnTo>
                  <a:pt x="11058526" y="2952750"/>
                </a:lnTo>
                <a:lnTo>
                  <a:pt x="10144126" y="2952750"/>
                </a:lnTo>
                <a:lnTo>
                  <a:pt x="9667876" y="2133600"/>
                </a:lnTo>
                <a:lnTo>
                  <a:pt x="8743951" y="2162175"/>
                </a:lnTo>
                <a:lnTo>
                  <a:pt x="8277226" y="1343025"/>
                </a:lnTo>
                <a:close/>
                <a:moveTo>
                  <a:pt x="0" y="0"/>
                </a:moveTo>
                <a:lnTo>
                  <a:pt x="12186358" y="0"/>
                </a:lnTo>
                <a:lnTo>
                  <a:pt x="1218635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>
              <a:solidFill>
                <a:schemeClr val="accent5"/>
              </a:solidFill>
            </a:endParaRPr>
          </a:p>
        </p:txBody>
      </p:sp>
      <p:pic>
        <p:nvPicPr>
          <p:cNvPr id="13" name="Picture 12" descr="Shape, polygon&#10;&#10;Description automatically generated">
            <a:extLst>
              <a:ext uri="{FF2B5EF4-FFF2-40B4-BE49-F238E27FC236}">
                <a16:creationId xmlns:a16="http://schemas.microsoft.com/office/drawing/2014/main" id="{A5819F2A-1012-41A6-B339-209D02E350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"/>
          <a:stretch>
            <a:fillRect/>
          </a:stretch>
        </p:blipFill>
        <p:spPr>
          <a:xfrm>
            <a:off x="2822" y="0"/>
            <a:ext cx="12183537" cy="6858000"/>
          </a:xfrm>
          <a:custGeom>
            <a:avLst/>
            <a:gdLst>
              <a:gd name="connsiteX0" fmla="*/ 7428493 w 12183537"/>
              <a:gd name="connsiteY0" fmla="*/ 1465942 h 6858000"/>
              <a:gd name="connsiteX1" fmla="*/ 6969758 w 12183537"/>
              <a:gd name="connsiteY1" fmla="*/ 2307770 h 6858000"/>
              <a:gd name="connsiteX2" fmla="*/ 6027865 w 12183537"/>
              <a:gd name="connsiteY2" fmla="*/ 2307770 h 6858000"/>
              <a:gd name="connsiteX3" fmla="*/ 5712179 w 12183537"/>
              <a:gd name="connsiteY3" fmla="*/ 2939141 h 6858000"/>
              <a:gd name="connsiteX4" fmla="*/ 6027865 w 12183537"/>
              <a:gd name="connsiteY4" fmla="*/ 3570512 h 6858000"/>
              <a:gd name="connsiteX5" fmla="*/ 6977192 w 12183537"/>
              <a:gd name="connsiteY5" fmla="*/ 3570512 h 6858000"/>
              <a:gd name="connsiteX6" fmla="*/ 7572431 w 12183537"/>
              <a:gd name="connsiteY6" fmla="*/ 4593771 h 6858000"/>
              <a:gd name="connsiteX7" fmla="*/ 7138815 w 12183537"/>
              <a:gd name="connsiteY7" fmla="*/ 5402942 h 6858000"/>
              <a:gd name="connsiteX8" fmla="*/ 7439986 w 12183537"/>
              <a:gd name="connsiteY8" fmla="*/ 6005284 h 6858000"/>
              <a:gd name="connsiteX9" fmla="*/ 8201379 w 12183537"/>
              <a:gd name="connsiteY9" fmla="*/ 6005284 h 6858000"/>
              <a:gd name="connsiteX10" fmla="*/ 8688474 w 12183537"/>
              <a:gd name="connsiteY10" fmla="*/ 5177971 h 6858000"/>
              <a:gd name="connsiteX11" fmla="*/ 9535786 w 12183537"/>
              <a:gd name="connsiteY11" fmla="*/ 5192485 h 6858000"/>
              <a:gd name="connsiteX12" fmla="*/ 10079860 w 12183537"/>
              <a:gd name="connsiteY12" fmla="*/ 4361542 h 6858000"/>
              <a:gd name="connsiteX13" fmla="*/ 10972402 w 12183537"/>
              <a:gd name="connsiteY13" fmla="*/ 4361542 h 6858000"/>
              <a:gd name="connsiteX14" fmla="*/ 11286273 w 12183537"/>
              <a:gd name="connsiteY14" fmla="*/ 3733799 h 6858000"/>
              <a:gd name="connsiteX15" fmla="*/ 10972402 w 12183537"/>
              <a:gd name="connsiteY15" fmla="*/ 3106056 h 6858000"/>
              <a:gd name="connsiteX16" fmla="*/ 9972122 w 12183537"/>
              <a:gd name="connsiteY16" fmla="*/ 3113313 h 6858000"/>
              <a:gd name="connsiteX17" fmla="*/ 9511294 w 12183537"/>
              <a:gd name="connsiteY17" fmla="*/ 2307770 h 6858000"/>
              <a:gd name="connsiteX18" fmla="*/ 8626162 w 12183537"/>
              <a:gd name="connsiteY18" fmla="*/ 2307770 h 6858000"/>
              <a:gd name="connsiteX19" fmla="*/ 8197750 w 12183537"/>
              <a:gd name="connsiteY19" fmla="*/ 1465942 h 6858000"/>
              <a:gd name="connsiteX20" fmla="*/ 4188179 w 12183537"/>
              <a:gd name="connsiteY20" fmla="*/ 0 h 6858000"/>
              <a:gd name="connsiteX21" fmla="*/ 12183537 w 12183537"/>
              <a:gd name="connsiteY21" fmla="*/ 0 h 6858000"/>
              <a:gd name="connsiteX22" fmla="*/ 12183537 w 12183537"/>
              <a:gd name="connsiteY22" fmla="*/ 6858000 h 6858000"/>
              <a:gd name="connsiteX23" fmla="*/ 0 w 12183537"/>
              <a:gd name="connsiteY23" fmla="*/ 6858000 h 6858000"/>
              <a:gd name="connsiteX24" fmla="*/ 0 w 12183537"/>
              <a:gd name="connsiteY24" fmla="*/ 5939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83537" h="6858000">
                <a:moveTo>
                  <a:pt x="7428493" y="1465942"/>
                </a:moveTo>
                <a:lnTo>
                  <a:pt x="6969758" y="2307770"/>
                </a:lnTo>
                <a:lnTo>
                  <a:pt x="6027865" y="2307770"/>
                </a:lnTo>
                <a:lnTo>
                  <a:pt x="5712179" y="2939141"/>
                </a:lnTo>
                <a:lnTo>
                  <a:pt x="6027865" y="3570512"/>
                </a:lnTo>
                <a:lnTo>
                  <a:pt x="6977192" y="3570512"/>
                </a:lnTo>
                <a:lnTo>
                  <a:pt x="7572431" y="4593771"/>
                </a:lnTo>
                <a:lnTo>
                  <a:pt x="7138815" y="5402942"/>
                </a:lnTo>
                <a:lnTo>
                  <a:pt x="7439986" y="6005284"/>
                </a:lnTo>
                <a:lnTo>
                  <a:pt x="8201379" y="6005284"/>
                </a:lnTo>
                <a:lnTo>
                  <a:pt x="8688474" y="5177971"/>
                </a:lnTo>
                <a:lnTo>
                  <a:pt x="9535786" y="5192485"/>
                </a:lnTo>
                <a:lnTo>
                  <a:pt x="10079860" y="4361542"/>
                </a:lnTo>
                <a:lnTo>
                  <a:pt x="10972402" y="4361542"/>
                </a:lnTo>
                <a:lnTo>
                  <a:pt x="11286273" y="3733799"/>
                </a:lnTo>
                <a:lnTo>
                  <a:pt x="10972402" y="3106056"/>
                </a:lnTo>
                <a:lnTo>
                  <a:pt x="9972122" y="3113313"/>
                </a:lnTo>
                <a:lnTo>
                  <a:pt x="9511294" y="2307770"/>
                </a:lnTo>
                <a:lnTo>
                  <a:pt x="8626162" y="2307770"/>
                </a:lnTo>
                <a:lnTo>
                  <a:pt x="8197750" y="1465942"/>
                </a:lnTo>
                <a:close/>
                <a:moveTo>
                  <a:pt x="4188179" y="0"/>
                </a:moveTo>
                <a:lnTo>
                  <a:pt x="12183537" y="0"/>
                </a:lnTo>
                <a:lnTo>
                  <a:pt x="12183537" y="6858000"/>
                </a:lnTo>
                <a:lnTo>
                  <a:pt x="0" y="6858000"/>
                </a:lnTo>
                <a:lnTo>
                  <a:pt x="0" y="5939600"/>
                </a:ln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BC39AA-7E50-4A81-886B-7A1B2EF67C51}"/>
              </a:ext>
            </a:extLst>
          </p:cNvPr>
          <p:cNvSpPr/>
          <p:nvPr userDrawn="1"/>
        </p:nvSpPr>
        <p:spPr>
          <a:xfrm>
            <a:off x="614362" y="4505324"/>
            <a:ext cx="1298448" cy="4572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accent5"/>
              </a:solidFill>
            </a:endParaRPr>
          </a:p>
        </p:txBody>
      </p:sp>
      <p:pic>
        <p:nvPicPr>
          <p:cNvPr id="18" name="Picture 17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1DC6ADAE-FD29-4F7E-9D8F-8609CE138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082" y="6110288"/>
            <a:ext cx="3005881" cy="5852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AA0E1F5-C773-8E49-8BAD-AE00CEB0C0DE}"/>
              </a:ext>
            </a:extLst>
          </p:cNvPr>
          <p:cNvSpPr txBox="1"/>
          <p:nvPr userDrawn="1"/>
        </p:nvSpPr>
        <p:spPr>
          <a:xfrm>
            <a:off x="457200" y="6503783"/>
            <a:ext cx="21916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2021 </a:t>
            </a:r>
            <a:r>
              <a:rPr lang="en-US" sz="105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Haemonetics</a:t>
            </a:r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Corporation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9385-B3B1-4BEC-90E5-20A3567F7E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58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829800" y="6096000"/>
            <a:ext cx="2170732" cy="71755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accent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9385-B3B1-4BEC-90E5-20A3567F7EF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1DC6ADAE-FD29-4F7E-9D8F-8609CE1388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6339435"/>
            <a:ext cx="1865932" cy="3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74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AE -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10D9AAC-E032-4181-A0B2-0C3C33D596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97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AE - Blank - white no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743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AE - Blank - blue no backgrou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081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E -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B93CAFB-9ADC-4451-ABC8-0841D44898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2895600"/>
            <a:ext cx="5806440" cy="1951546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4400" b="1" cap="none" spc="6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2F3D6-D78F-3542-B3E3-BEECABFC9D36}"/>
              </a:ext>
            </a:extLst>
          </p:cNvPr>
          <p:cNvSpPr txBox="1"/>
          <p:nvPr userDrawn="1"/>
        </p:nvSpPr>
        <p:spPr>
          <a:xfrm>
            <a:off x="457200" y="6503783"/>
            <a:ext cx="21916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2021 </a:t>
            </a:r>
            <a:r>
              <a:rPr lang="en-US" sz="105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Haemonetics</a:t>
            </a:r>
            <a:r>
              <a:rPr lang="en-US" sz="105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Corporation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597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F50B2-FC9F-48D3-BE7C-9D33D5FCA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8B1B-05D9-4906-A399-DE89A3785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9385-B3B1-4BEC-90E5-20A3567F7E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86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E -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8B1B-05D9-4906-A399-DE89A3785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9385-B3B1-4BEC-90E5-20A3567F7E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A6383A-9B76-4188-B01E-1051C7166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B012BE-04AA-4AB3-8593-E469552B3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2930" y="1123950"/>
            <a:ext cx="8229600" cy="552450"/>
          </a:xfrm>
        </p:spPr>
        <p:txBody>
          <a:bodyPr lIns="0" tIns="0" rIns="0" bIns="0">
            <a:normAutofit/>
          </a:bodyPr>
          <a:lstStyle>
            <a:lvl1pPr>
              <a:lnSpc>
                <a:spcPct val="97000"/>
              </a:lnSpc>
              <a:defRPr sz="1600" b="1" cap="all" spc="9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4460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8B1B-05D9-4906-A399-DE89A3785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9385-B3B1-4BEC-90E5-20A3567F7E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A6383A-9B76-4188-B01E-1051C7166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7B3C6-9930-4A14-95CC-17167018D8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224" y="1295401"/>
            <a:ext cx="8682176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46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E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8B1B-05D9-4906-A399-DE89A3785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9385-B3B1-4BEC-90E5-20A3567F7E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933C12-66C2-4545-B40B-A0DB382B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8E89-45E6-4BBF-9E77-56D30E094A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224" y="1304545"/>
            <a:ext cx="5176976" cy="4572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E82518F-E540-4E06-9F08-32B0D66444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00800" y="1295401"/>
            <a:ext cx="5176976" cy="4572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615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EBA6D5-1C72-4CE6-9D1A-567F8829AE9C}"/>
              </a:ext>
            </a:extLst>
          </p:cNvPr>
          <p:cNvSpPr/>
          <p:nvPr/>
        </p:nvSpPr>
        <p:spPr>
          <a:xfrm>
            <a:off x="614362" y="6453550"/>
            <a:ext cx="402431" cy="404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34E2474-0789-47EC-8AE9-47FB143FEF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893" y="6343015"/>
            <a:ext cx="1911296" cy="3721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8B1B-05D9-4906-A399-DE89A3785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9385-B3B1-4BEC-90E5-20A3567F7E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EBA6D5-1C72-4CE6-9D1A-567F8829AE9C}"/>
              </a:ext>
            </a:extLst>
          </p:cNvPr>
          <p:cNvSpPr/>
          <p:nvPr userDrawn="1"/>
        </p:nvSpPr>
        <p:spPr>
          <a:xfrm>
            <a:off x="614362" y="6453550"/>
            <a:ext cx="402431" cy="404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4E2474-0789-47EC-8AE9-47FB143FEF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893" y="6343015"/>
            <a:ext cx="1911296" cy="3721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14351C-B961-3C42-A9E9-9C660036E609}"/>
              </a:ext>
            </a:extLst>
          </p:cNvPr>
          <p:cNvSpPr txBox="1"/>
          <p:nvPr userDrawn="1"/>
        </p:nvSpPr>
        <p:spPr>
          <a:xfrm>
            <a:off x="1059550" y="6503783"/>
            <a:ext cx="21916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© 2021 </a:t>
            </a:r>
            <a:r>
              <a:rPr lang="en-US" sz="1050" b="0" i="0" u="none" strike="noStrike" kern="1200" dirty="0" err="1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Haemonetics</a:t>
            </a:r>
            <a:r>
              <a:rPr lang="en-US" sz="1050" b="0" i="0" u="none" strike="noStrike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 Corporation</a:t>
            </a:r>
            <a:endParaRPr lang="en-US" sz="105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180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E -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10D9AAC-E032-4181-A0B2-0C3C33D596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06396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5DBEBB-4076-436A-89D8-476F14ADE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931" y="249919"/>
            <a:ext cx="10837070" cy="45969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8106D-53C3-4256-9176-00DB8A02D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017" y="1338164"/>
            <a:ext cx="10051983" cy="4432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7FECE6-463E-44AE-8CDB-0E02B4B115DD}"/>
              </a:ext>
            </a:extLst>
          </p:cNvPr>
          <p:cNvSpPr/>
          <p:nvPr/>
        </p:nvSpPr>
        <p:spPr>
          <a:xfrm>
            <a:off x="614362" y="6453550"/>
            <a:ext cx="402431" cy="404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F7BDD-7517-4BA2-BB4F-B2A65912F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0554" y="6497571"/>
            <a:ext cx="350046" cy="3159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F2B09385-B3B1-4BEC-90E5-20A3567F7E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A533CB-272F-4D02-8B12-BE6F17E20195}"/>
              </a:ext>
            </a:extLst>
          </p:cNvPr>
          <p:cNvSpPr/>
          <p:nvPr/>
        </p:nvSpPr>
        <p:spPr>
          <a:xfrm>
            <a:off x="609600" y="831057"/>
            <a:ext cx="1298448" cy="4572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accent5"/>
              </a:solidFill>
            </a:endParaRP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CC9E73EA-E058-4D71-8B83-314F6483D0B3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893" y="6343015"/>
            <a:ext cx="1911296" cy="3721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7FECE6-463E-44AE-8CDB-0E02B4B115DD}"/>
              </a:ext>
            </a:extLst>
          </p:cNvPr>
          <p:cNvSpPr/>
          <p:nvPr userDrawn="1"/>
        </p:nvSpPr>
        <p:spPr>
          <a:xfrm>
            <a:off x="614362" y="6453550"/>
            <a:ext cx="402431" cy="404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533CB-272F-4D02-8B12-BE6F17E20195}"/>
              </a:ext>
            </a:extLst>
          </p:cNvPr>
          <p:cNvSpPr/>
          <p:nvPr userDrawn="1"/>
        </p:nvSpPr>
        <p:spPr>
          <a:xfrm>
            <a:off x="609600" y="831057"/>
            <a:ext cx="1298448" cy="4572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accent5"/>
              </a:solidFill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C9E73EA-E058-4D71-8B83-314F6483D0B3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893" y="6343015"/>
            <a:ext cx="1911296" cy="372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E40519-62AB-5747-B868-A4C7AF2B1251}"/>
              </a:ext>
            </a:extLst>
          </p:cNvPr>
          <p:cNvSpPr txBox="1"/>
          <p:nvPr userDrawn="1"/>
        </p:nvSpPr>
        <p:spPr>
          <a:xfrm>
            <a:off x="1059550" y="6503783"/>
            <a:ext cx="21916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i="0" u="none" strike="noStrike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© 2021 </a:t>
            </a:r>
            <a:r>
              <a:rPr lang="en-US" sz="1050" b="0" i="0" u="none" strike="noStrike" kern="1200" dirty="0" err="1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Haemonetics</a:t>
            </a:r>
            <a:r>
              <a:rPr lang="en-US" sz="1050" b="0" i="0" u="none" strike="noStrike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 Corporation</a:t>
            </a:r>
            <a:endParaRPr lang="en-US" sz="105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47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62" r:id="rId12"/>
    <p:sldLayoutId id="2147483665" r:id="rId13"/>
    <p:sldLayoutId id="2147483661" r:id="rId14"/>
    <p:sldLayoutId id="2147483656" r:id="rId15"/>
    <p:sldLayoutId id="2147483650" r:id="rId16"/>
    <p:sldLayoutId id="2147483667" r:id="rId17"/>
    <p:sldLayoutId id="2147483658" r:id="rId18"/>
    <p:sldLayoutId id="2147483657" r:id="rId19"/>
    <p:sldLayoutId id="2147483680" r:id="rId20"/>
    <p:sldLayoutId id="2147483681" r:id="rId21"/>
    <p:sldLayoutId id="2147483659" r:id="rId22"/>
    <p:sldLayoutId id="2147483663" r:id="rId23"/>
    <p:sldLayoutId id="2147483666" r:id="rId2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500" b="1" kern="1200">
          <a:solidFill>
            <a:schemeClr val="accent4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b="0" kern="1200" cap="none" baseline="0">
          <a:solidFill>
            <a:schemeClr val="tx2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457200" indent="-171450" algn="l" defTabSz="914400" rtl="0" eaLnBrk="1" latinLnBrk="0" hangingPunct="1">
        <a:lnSpc>
          <a:spcPct val="100000"/>
        </a:lnSpc>
        <a:spcBef>
          <a:spcPts val="500"/>
        </a:spcBef>
        <a:buClr>
          <a:schemeClr val="bg2">
            <a:lumMod val="60000"/>
            <a:lumOff val="40000"/>
          </a:schemeClr>
        </a:buClr>
        <a:buFont typeface="Arial" panose="020B0604020202020204" pitchFamily="34" charset="0"/>
        <a:buChar char="▪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74295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bg2">
            <a:lumMod val="60000"/>
            <a:lumOff val="40000"/>
          </a:schemeClr>
        </a:buClr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97155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bg2">
            <a:lumMod val="60000"/>
            <a:lumOff val="40000"/>
          </a:schemeClr>
        </a:buClr>
        <a:buFont typeface="Arial" panose="020B0604020202020204" pitchFamily="34" charset="0"/>
        <a:buChar char="­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lumMod val="40000"/>
                <a:lumOff val="60000"/>
              </a:schemeClr>
            </a:gs>
            <a:gs pos="100000">
              <a:schemeClr val="bg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2D253D6-0B77-4EFC-A828-DAA4BDFBD7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2895600"/>
            <a:ext cx="4800600" cy="1484630"/>
          </a:xfrm>
        </p:spPr>
        <p:txBody>
          <a:bodyPr/>
          <a:lstStyle/>
          <a:p>
            <a:r>
              <a:rPr lang="en-US" sz="3600" dirty="0">
                <a:solidFill>
                  <a:srgbClr val="002060"/>
                </a:solidFill>
              </a:rPr>
              <a:t>Time to MA vs A10 Analysis – Heparin Pivotal Study</a:t>
            </a:r>
          </a:p>
          <a:p>
            <a:r>
              <a:rPr lang="en-US" sz="2400" i="1" dirty="0">
                <a:solidFill>
                  <a:srgbClr val="002060"/>
                </a:solidFill>
              </a:rPr>
              <a:t>February – March 2024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6553200"/>
            <a:ext cx="3048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4803" y="6506289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959DA0"/>
                </a:solidFill>
              </a:rPr>
              <a:t>2024</a:t>
            </a:r>
            <a:endParaRPr lang="en-US" dirty="0">
              <a:solidFill>
                <a:srgbClr val="959D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469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00" y="990600"/>
            <a:ext cx="4320000" cy="54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990600"/>
            <a:ext cx="4320000" cy="54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0554" y="6497571"/>
            <a:ext cx="350046" cy="315980"/>
          </a:xfrm>
        </p:spPr>
        <p:txBody>
          <a:bodyPr/>
          <a:lstStyle/>
          <a:p>
            <a:r>
              <a:rPr lang="en-GB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506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00" y="990600"/>
            <a:ext cx="4320000" cy="54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990600"/>
            <a:ext cx="4320000" cy="54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0554" y="6497571"/>
            <a:ext cx="350046" cy="315980"/>
          </a:xfrm>
        </p:spPr>
        <p:txBody>
          <a:bodyPr/>
          <a:lstStyle/>
          <a:p>
            <a:r>
              <a:rPr lang="en-GB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07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60058"/>
              </p:ext>
            </p:extLst>
          </p:nvPr>
        </p:nvGraphicFramePr>
        <p:xfrm>
          <a:off x="1924050" y="2325840"/>
          <a:ext cx="8763000" cy="1728000"/>
        </p:xfrm>
        <a:graphic>
          <a:graphicData uri="http://schemas.openxmlformats.org/drawingml/2006/table">
            <a:tbl>
              <a:tblPr firstRow="1" firstCol="1">
                <a:tableStyleId>{74C1A8A3-306A-4EB7-A6B1-4F7E0EB9C5D6}</a:tableStyleId>
              </a:tblPr>
              <a:tblGrid>
                <a:gridCol w="4020386">
                  <a:extLst>
                    <a:ext uri="{9D8B030D-6E8A-4147-A177-3AD203B41FA5}">
                      <a16:colId xmlns:a16="http://schemas.microsoft.com/office/drawing/2014/main" val="1622013714"/>
                    </a:ext>
                  </a:extLst>
                </a:gridCol>
                <a:gridCol w="1290524">
                  <a:extLst>
                    <a:ext uri="{9D8B030D-6E8A-4147-A177-3AD203B41FA5}">
                      <a16:colId xmlns:a16="http://schemas.microsoft.com/office/drawing/2014/main" val="1937130003"/>
                    </a:ext>
                  </a:extLst>
                </a:gridCol>
                <a:gridCol w="1239212">
                  <a:extLst>
                    <a:ext uri="{9D8B030D-6E8A-4147-A177-3AD203B41FA5}">
                      <a16:colId xmlns:a16="http://schemas.microsoft.com/office/drawing/2014/main" val="2082961875"/>
                    </a:ext>
                  </a:extLst>
                </a:gridCol>
                <a:gridCol w="1062182">
                  <a:extLst>
                    <a:ext uri="{9D8B030D-6E8A-4147-A177-3AD203B41FA5}">
                      <a16:colId xmlns:a16="http://schemas.microsoft.com/office/drawing/2014/main" val="1321091294"/>
                    </a:ext>
                  </a:extLst>
                </a:gridCol>
                <a:gridCol w="1150696">
                  <a:extLst>
                    <a:ext uri="{9D8B030D-6E8A-4147-A177-3AD203B41FA5}">
                      <a16:colId xmlns:a16="http://schemas.microsoft.com/office/drawing/2014/main" val="386937107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Fixed effects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Estimate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Std. error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 value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P-value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826131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Intercept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9.770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0.842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11.607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&lt;0.001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80880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INDICATION Not On-Pump Surgery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2.284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0.436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5.234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&lt;0.001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80068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INDICATION On-Pump Surgery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3.438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0.378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9.094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&lt;0.001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198665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TIMEPOINT 002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1.339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0.179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7.483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&lt;0.001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2204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TIMEPOINT 003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0.948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0.169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5.615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&lt;0.001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145479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COAG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dirty="0">
                          <a:effectLst/>
                        </a:rPr>
                        <a:t>STAT Hypo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-0.240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0.834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-0.288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93852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COAG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dirty="0">
                          <a:effectLst/>
                        </a:rPr>
                        <a:t>STAT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dirty="0">
                          <a:effectLst/>
                        </a:rPr>
                        <a:t>Normal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-0.099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0.828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-0.120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9888069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71403"/>
              </p:ext>
            </p:extLst>
          </p:nvPr>
        </p:nvGraphicFramePr>
        <p:xfrm>
          <a:off x="1924050" y="4410181"/>
          <a:ext cx="8763000" cy="1728000"/>
        </p:xfrm>
        <a:graphic>
          <a:graphicData uri="http://schemas.openxmlformats.org/drawingml/2006/table">
            <a:tbl>
              <a:tblPr firstRow="1" firstCol="1">
                <a:tableStyleId>{74C1A8A3-306A-4EB7-A6B1-4F7E0EB9C5D6}</a:tableStyleId>
              </a:tblPr>
              <a:tblGrid>
                <a:gridCol w="4020386">
                  <a:extLst>
                    <a:ext uri="{9D8B030D-6E8A-4147-A177-3AD203B41FA5}">
                      <a16:colId xmlns:a16="http://schemas.microsoft.com/office/drawing/2014/main" val="1622013714"/>
                    </a:ext>
                  </a:extLst>
                </a:gridCol>
                <a:gridCol w="1313615">
                  <a:extLst>
                    <a:ext uri="{9D8B030D-6E8A-4147-A177-3AD203B41FA5}">
                      <a16:colId xmlns:a16="http://schemas.microsoft.com/office/drawing/2014/main" val="193713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8296187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321091294"/>
                    </a:ext>
                  </a:extLst>
                </a:gridCol>
                <a:gridCol w="1142999">
                  <a:extLst>
                    <a:ext uri="{9D8B030D-6E8A-4147-A177-3AD203B41FA5}">
                      <a16:colId xmlns:a16="http://schemas.microsoft.com/office/drawing/2014/main" val="213437732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Fixed effects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Estimate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Std. error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 value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P-value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826131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Intercept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19.762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24.869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&lt;0.001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80880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INDICATION Not On-Pump Surgery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-1.940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-4.284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&lt;0.001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80068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INDICATION On-Pump Surgery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-1.557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-3.975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&lt;0.001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198665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TIMEPOINT 002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&lt;0.001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2204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TIMEPOINT 003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11.868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&lt;0.001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145479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COAG</a:t>
                      </a:r>
                      <a:r>
                        <a:rPr lang="en-US" sz="1100" b="1" u="none" strike="noStrike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 Hypo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93852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COAG</a:t>
                      </a:r>
                      <a:r>
                        <a:rPr lang="en-US" sz="1100" b="1" u="none" strike="noStrike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 Normal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988806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410200" y="4033481"/>
            <a:ext cx="1790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Model using CFFH data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391150" y="6130625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Model using CRTH data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578318" y="1524000"/>
            <a:ext cx="66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Multivariable analysis using Mixed Effect Models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0554" y="6497571"/>
            <a:ext cx="350046" cy="315980"/>
          </a:xfrm>
        </p:spPr>
        <p:txBody>
          <a:bodyPr/>
          <a:lstStyle/>
          <a:p>
            <a:r>
              <a:rPr lang="en-GB" dirty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335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Conclusions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799" y="1524000"/>
            <a:ext cx="105156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For CRTH assay average Time to MA (≈20) is significantly higher than CFFH Time to MA (≈12).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Possible explanation: Higher MA time</a:t>
            </a:r>
          </a:p>
          <a:p>
            <a:pPr lvl="1"/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 both the CFFH and CRTH assays, Coagulation Status was determined to be statistically insignificant in predicting Time to MA.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Compared to the baseline at Timepoint 001, Timepoint 2 and 3 have statistically significantly higher Time to MA for both CFFH and CRTH. 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Compared to baseline liver transplantation when comparing it to other indications, two distinct images emerge.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In the CFFH assay, indications </a:t>
            </a:r>
            <a:r>
              <a:rPr lang="en-US" dirty="0"/>
              <a:t>On-pump surgery, Not on-pump surgery</a:t>
            </a:r>
            <a:r>
              <a:rPr lang="en-GB" dirty="0"/>
              <a:t> have higher Time to MA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Conversely, in the CRTH assay, indications </a:t>
            </a:r>
            <a:r>
              <a:rPr lang="en-US" dirty="0"/>
              <a:t>On-pump surgery, Not on-pump surgery</a:t>
            </a:r>
            <a:r>
              <a:rPr lang="en-GB" dirty="0"/>
              <a:t> have lower Time to MA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235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371600"/>
            <a:ext cx="115824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Objective</a:t>
            </a:r>
            <a:r>
              <a:rPr lang="en-GB" dirty="0"/>
              <a:t>: </a:t>
            </a:r>
            <a:r>
              <a:rPr lang="en-US" dirty="0"/>
              <a:t>Assess the distributions of the Time to MA (post R time) relative to 10 min (time to A10 parameter)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Data</a:t>
            </a:r>
            <a:endParaRPr lang="en-US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HN pivotal trial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HN cartridge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CFFH and CRTH assays only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Primary and Secondary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Primary Analysis: Entire Population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Subgroups: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Study Indication Subgroups: Liver transplantation surgery, On-pump surgery, Not on-pump surgery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Study Timepoint Subgroups:  001,002,003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Coagulopathy</a:t>
            </a:r>
            <a:r>
              <a:rPr lang="en-US" sz="2800" dirty="0"/>
              <a:t> </a:t>
            </a:r>
            <a:r>
              <a:rPr lang="en-US" dirty="0"/>
              <a:t>Subgroups: Normal, Hypo, Hyper – according to the site physician assessments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0554" y="6497571"/>
            <a:ext cx="350046" cy="315980"/>
          </a:xfrm>
        </p:spPr>
        <p:txBody>
          <a:bodyPr/>
          <a:lstStyle/>
          <a:p>
            <a:r>
              <a:rPr lang="en-GB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629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of Time to MA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34666" y="1084970"/>
                <a:ext cx="9753600" cy="5355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GB" b="1" dirty="0"/>
                  <a:t>Definitions:</a:t>
                </a:r>
                <a:endParaRPr lang="en-US" b="1" dirty="0"/>
              </a:p>
              <a:p>
                <a:pPr lvl="0"/>
                <a:endParaRPr lang="en-US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Endpoint: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𝑇𝑖𝑚𝑒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US" dirty="0"/>
              </a:p>
              <a:p>
                <a:pPr lvl="0"/>
                <a:r>
                  <a:rPr lang="en-US" dirty="0"/>
                  <a:t> 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Reference point: 10 min (A10 time)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0"/>
                <a:r>
                  <a:rPr lang="en-US" b="1" dirty="0"/>
                  <a:t>Statistical estimate</a:t>
                </a:r>
              </a:p>
              <a:p>
                <a:pPr lvl="0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Distributions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: mean, SD, 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aseline="-2500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baseline="-25000" dirty="0"/>
                  <a:t> &gt; 10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r>
                  <a:rPr lang="en-GB" b="1" dirty="0"/>
                  <a:t>Conclusion (jumping ahead)</a:t>
                </a:r>
                <a:r>
                  <a:rPr lang="en-GB" dirty="0"/>
                  <a:t>: </a:t>
                </a:r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CFFH MA,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</a:rPr>
                  <a:t> </a:t>
                </a:r>
                <a:r>
                  <a:rPr lang="en-GB" baseline="-25000" dirty="0">
                    <a:latin typeface="Cambria Math" panose="02040503050406030204" pitchFamily="18" charset="0"/>
                  </a:rPr>
                  <a:t>mean </a:t>
                </a:r>
                <a:r>
                  <a:rPr lang="en-GB" dirty="0">
                    <a:latin typeface="Cambria Math" panose="02040503050406030204" pitchFamily="18" charset="0"/>
                  </a:rPr>
                  <a:t>= 12.11,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</a:rPr>
                  <a:t> </a:t>
                </a:r>
                <a:r>
                  <a:rPr lang="en-GB" baseline="-25000" dirty="0">
                    <a:latin typeface="Cambria Math" panose="02040503050406030204" pitchFamily="18" charset="0"/>
                  </a:rPr>
                  <a:t>SD</a:t>
                </a:r>
                <a:r>
                  <a:rPr lang="en-GB" dirty="0">
                    <a:latin typeface="Cambria Math" panose="02040503050406030204" pitchFamily="18" charset="0"/>
                  </a:rPr>
                  <a:t> =  3.71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CRTH MA,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</a:rPr>
                  <a:t> </a:t>
                </a:r>
                <a:r>
                  <a:rPr lang="en-GB" baseline="-25000" dirty="0">
                    <a:latin typeface="Cambria Math" panose="02040503050406030204" pitchFamily="18" charset="0"/>
                  </a:rPr>
                  <a:t>mean </a:t>
                </a:r>
                <a:r>
                  <a:rPr lang="en-GB" dirty="0">
                    <a:latin typeface="Cambria Math" panose="02040503050406030204" pitchFamily="18" charset="0"/>
                  </a:rPr>
                  <a:t>= 19.78,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</a:rPr>
                  <a:t> </a:t>
                </a:r>
                <a:r>
                  <a:rPr lang="en-GB" baseline="-25000" dirty="0">
                    <a:latin typeface="Cambria Math" panose="02040503050406030204" pitchFamily="18" charset="0"/>
                  </a:rPr>
                  <a:t>SD</a:t>
                </a:r>
                <a:r>
                  <a:rPr lang="en-GB" dirty="0">
                    <a:latin typeface="Cambria Math" panose="02040503050406030204" pitchFamily="18" charset="0"/>
                  </a:rPr>
                  <a:t> =  3.63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latin typeface="Cambria Math" panose="02040503050406030204" pitchFamily="18" charset="0"/>
                </a:endParaRPr>
              </a:p>
              <a:p>
                <a:r>
                  <a:rPr lang="en-GB" i="1" dirty="0"/>
                  <a:t>Mean of CRTH is significantly larger than that of 10 minutes. With probability of ≈ 99% </a:t>
                </a:r>
                <a:r>
                  <a:rPr lang="en-GB" dirty="0"/>
                  <a:t>, </a:t>
                </a:r>
                <a:endParaRPr lang="en-GB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baseline="-25000" dirty="0">
                    <a:latin typeface="Cambria Math" panose="02040503050406030204" pitchFamily="18" charset="0"/>
                  </a:rPr>
                  <a:t> </a:t>
                </a:r>
                <a:r>
                  <a:rPr lang="en-GB" i="1" dirty="0"/>
                  <a:t> is greater then 10 minutes.</a:t>
                </a:r>
              </a:p>
              <a:p>
                <a:r>
                  <a:rPr lang="en-GB" i="1" dirty="0"/>
                  <a:t>Mean of CFFH is  larger than 10 minutes. With probability of ≈ 72% </a:t>
                </a:r>
                <a:r>
                  <a:rPr lang="en-GB" dirty="0"/>
                  <a:t>, </a:t>
                </a:r>
                <a:endParaRPr lang="en-GB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baseline="-25000" dirty="0">
                    <a:latin typeface="Cambria Math" panose="02040503050406030204" pitchFamily="18" charset="0"/>
                  </a:rPr>
                  <a:t> </a:t>
                </a:r>
                <a:r>
                  <a:rPr lang="en-GB" i="1" dirty="0"/>
                  <a:t> is greater then 10 minutes.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666" y="1084970"/>
                <a:ext cx="9753600" cy="5355312"/>
              </a:xfrm>
              <a:prstGeom prst="rect">
                <a:avLst/>
              </a:prstGeom>
              <a:blipFill>
                <a:blip r:embed="rId3"/>
                <a:stretch>
                  <a:fillRect l="-500" t="-683" b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0554" y="6497571"/>
            <a:ext cx="350046" cy="315980"/>
          </a:xfrm>
        </p:spPr>
        <p:txBody>
          <a:bodyPr/>
          <a:lstStyle/>
          <a:p>
            <a:r>
              <a:rPr lang="en-GB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873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8077200" cy="4846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053300" y="5778323"/>
            <a:ext cx="58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Plot 1</a:t>
            </a:r>
            <a:endParaRPr lang="en-US" sz="1100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0554" y="6497571"/>
            <a:ext cx="350046" cy="315980"/>
          </a:xfrm>
        </p:spPr>
        <p:txBody>
          <a:bodyPr/>
          <a:lstStyle/>
          <a:p>
            <a:r>
              <a:rPr lang="en-GB" dirty="0"/>
              <a:t>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0FF0AD0-9145-4C18-9399-B2D424882698}"/>
                  </a:ext>
                </a:extLst>
              </p:cNvPr>
              <p:cNvSpPr/>
              <p:nvPr/>
            </p:nvSpPr>
            <p:spPr>
              <a:xfrm>
                <a:off x="8153400" y="1927995"/>
                <a:ext cx="4038600" cy="3539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GB" sz="1600" b="1" dirty="0"/>
                  <a:t>Two approaches of estimating distributions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Red: Model based distribution (mixed effect model)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Blue: Data summary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GB" sz="1600" dirty="0"/>
              </a:p>
              <a:p>
                <a:pPr lvl="1"/>
                <a:r>
                  <a:rPr lang="en-GB" sz="1600" b="1" dirty="0"/>
                  <a:t>Summary Statistics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1600" i="1" dirty="0"/>
                  <a:t>Red dashed line:</a:t>
                </a:r>
                <a:r>
                  <a:rPr lang="en-GB" sz="1600" dirty="0"/>
                  <a:t> a threshold of 10 minutes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1600" i="1" dirty="0"/>
                  <a:t>Shaded sky-blue area: </a:t>
                </a:r>
                <a:r>
                  <a:rPr lang="en-GB" sz="1600" dirty="0"/>
                  <a:t>the probability of observing Time to MA greater than 10 minutes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1600" i="1" dirty="0"/>
                  <a:t>Vertical grey dashed line: </a:t>
                </a:r>
                <a:r>
                  <a:rPr lang="en-GB" sz="1600" dirty="0"/>
                  <a:t>Average and 95 % CI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0FF0AD0-9145-4C18-9399-B2D424882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1927995"/>
                <a:ext cx="4038600" cy="3539430"/>
              </a:xfrm>
              <a:prstGeom prst="rect">
                <a:avLst/>
              </a:prstGeom>
              <a:blipFill>
                <a:blip r:embed="rId3"/>
                <a:stretch>
                  <a:fillRect t="-516" r="-1813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927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7" y="990600"/>
            <a:ext cx="7754893" cy="4652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214453" y="5868141"/>
            <a:ext cx="58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Plot 2</a:t>
            </a:r>
            <a:endParaRPr lang="en-US" sz="1100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0554" y="6497571"/>
            <a:ext cx="350046" cy="315980"/>
          </a:xfrm>
        </p:spPr>
        <p:txBody>
          <a:bodyPr/>
          <a:lstStyle/>
          <a:p>
            <a:r>
              <a:rPr lang="en-GB" dirty="0"/>
              <a:t>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87896CF-7E22-40EB-9CEB-C7623112AEC5}"/>
                  </a:ext>
                </a:extLst>
              </p:cNvPr>
              <p:cNvSpPr/>
              <p:nvPr/>
            </p:nvSpPr>
            <p:spPr>
              <a:xfrm>
                <a:off x="8153400" y="1927995"/>
                <a:ext cx="3352800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Brown line - the fitted Mixed Effects model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Red dashed line - a threshold value of 10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Blue line – PDF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GB" sz="16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Shaded sky-blue area - the probability of observing Time to MA greater than 10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Grey – Average and 95 % CI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87896CF-7E22-40EB-9CEB-C7623112A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1927995"/>
                <a:ext cx="3352800" cy="2800767"/>
              </a:xfrm>
              <a:prstGeom prst="rect">
                <a:avLst/>
              </a:prstGeom>
              <a:blipFill>
                <a:blip r:embed="rId3"/>
                <a:stretch>
                  <a:fillRect t="-652" r="-1273" b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79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86132" y="5213997"/>
            <a:ext cx="58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Plot 3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8895731" y="5194947"/>
            <a:ext cx="58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Plot 4</a:t>
            </a:r>
            <a:endParaRPr lang="en-US" sz="110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0554" y="6497571"/>
            <a:ext cx="350046" cy="315980"/>
          </a:xfrm>
        </p:spPr>
        <p:txBody>
          <a:bodyPr/>
          <a:lstStyle/>
          <a:p>
            <a:r>
              <a:rPr lang="en-GB" dirty="0"/>
              <a:t>5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78BF83-6E73-4D13-935F-7B4BFA710280}"/>
              </a:ext>
            </a:extLst>
          </p:cNvPr>
          <p:cNvSpPr/>
          <p:nvPr/>
        </p:nvSpPr>
        <p:spPr>
          <a:xfrm>
            <a:off x="907982" y="1143000"/>
            <a:ext cx="10789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Likelihood of Time to MA exceeding 10 minutes plus epsilon.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78BF83-6E73-4D13-935F-7B4BFA710280}"/>
              </a:ext>
            </a:extLst>
          </p:cNvPr>
          <p:cNvSpPr/>
          <p:nvPr/>
        </p:nvSpPr>
        <p:spPr>
          <a:xfrm>
            <a:off x="907982" y="5617897"/>
            <a:ext cx="10789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probability of Time to MA exceeding 10 minutes in CFFH earlier decrease compared to CRTH.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A7E9C4-8F57-4175-AC95-595BADB72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99302"/>
            <a:ext cx="4876800" cy="3454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21310D-38B2-4A5A-91B0-F41014A0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591039"/>
            <a:ext cx="4664405" cy="345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9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81200"/>
            <a:ext cx="540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981200"/>
            <a:ext cx="540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171900" y="5221200"/>
            <a:ext cx="58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Plot 5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8734500" y="5221200"/>
            <a:ext cx="58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Plot 6</a:t>
            </a:r>
            <a:endParaRPr lang="en-US" sz="1100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0554" y="6497571"/>
            <a:ext cx="350046" cy="315980"/>
          </a:xfrm>
        </p:spPr>
        <p:txBody>
          <a:bodyPr/>
          <a:lstStyle/>
          <a:p>
            <a:r>
              <a:rPr lang="en-GB" dirty="0"/>
              <a:t>6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860D01-1221-493E-917D-373959C4F835}"/>
              </a:ext>
            </a:extLst>
          </p:cNvPr>
          <p:cNvSpPr/>
          <p:nvPr/>
        </p:nvSpPr>
        <p:spPr>
          <a:xfrm>
            <a:off x="640554" y="898136"/>
            <a:ext cx="104084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Similar this trend is illustrating the inverse of Cumulative Distribution functions of Time to MA accompanied by a table of percentiles.</a:t>
            </a:r>
          </a:p>
          <a:p>
            <a:r>
              <a:rPr lang="en-GB" i="1" dirty="0"/>
              <a:t>For CRTH the probability of the 0.5 percentile is twice as large as in the CFFH assay.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6811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Distributions by Subgroups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dirty="0"/>
              <a:t>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1600200"/>
            <a:ext cx="9448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subsequent three slides display the comparison of distributions between CFFH and CRTH assays across the following groups: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Coagulation status: </a:t>
            </a:r>
            <a:r>
              <a:rPr lang="en-US" dirty="0"/>
              <a:t>Normal, Hypo, Hyper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Timepoint: </a:t>
            </a:r>
            <a:r>
              <a:rPr lang="en-US" dirty="0"/>
              <a:t>001,002,003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Indication: </a:t>
            </a:r>
            <a:r>
              <a:rPr lang="en-US" dirty="0"/>
              <a:t>Liver transplantation surgery, On-pump surgery, Not on-pump surgery</a:t>
            </a:r>
            <a:endParaRPr lang="en-GB" dirty="0"/>
          </a:p>
          <a:p>
            <a:endParaRPr lang="en-GB" dirty="0"/>
          </a:p>
          <a:p>
            <a:r>
              <a:rPr lang="en-GB" dirty="0"/>
              <a:t>Each plot includes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raw data jittered,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box plots of data within each subgroup (Q1 and Q3)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median and mean represented by brown and grey colours, respectively.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2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990600"/>
            <a:ext cx="4320000" cy="54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00" y="990600"/>
            <a:ext cx="4320000" cy="54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0554" y="6497571"/>
            <a:ext cx="350046" cy="315980"/>
          </a:xfrm>
        </p:spPr>
        <p:txBody>
          <a:bodyPr/>
          <a:lstStyle/>
          <a:p>
            <a:r>
              <a:rPr lang="en-GB" dirty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55526"/>
      </p:ext>
    </p:extLst>
  </p:cSld>
  <p:clrMapOvr>
    <a:masterClrMapping/>
  </p:clrMapOvr>
</p:sld>
</file>

<file path=ppt/theme/theme1.xml><?xml version="1.0" encoding="utf-8"?>
<a:theme xmlns:a="http://schemas.openxmlformats.org/drawingml/2006/main" name="Haemonetics Theme 2021">
  <a:themeElements>
    <a:clrScheme name="HAE - Color Palette">
      <a:dk1>
        <a:srgbClr val="000000"/>
      </a:dk1>
      <a:lt1>
        <a:sysClr val="window" lastClr="FFFFFF"/>
      </a:lt1>
      <a:dk2>
        <a:srgbClr val="454D51"/>
      </a:dk2>
      <a:lt2>
        <a:srgbClr val="959DA0"/>
      </a:lt2>
      <a:accent1>
        <a:srgbClr val="C60C30"/>
      </a:accent1>
      <a:accent2>
        <a:srgbClr val="99D6EA"/>
      </a:accent2>
      <a:accent3>
        <a:srgbClr val="00A9E0"/>
      </a:accent3>
      <a:accent4>
        <a:srgbClr val="0077C8"/>
      </a:accent4>
      <a:accent5>
        <a:srgbClr val="002C5F"/>
      </a:accent5>
      <a:accent6>
        <a:srgbClr val="FFFFFF"/>
      </a:accent6>
      <a:hlink>
        <a:srgbClr val="2A6EBB"/>
      </a:hlink>
      <a:folHlink>
        <a:srgbClr val="002C5F"/>
      </a:folHlink>
    </a:clrScheme>
    <a:fontScheme name="HAE -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2"/>
          </a:solidFill>
        </a:ln>
      </a:spPr>
      <a:bodyPr rtlCol="0" anchor="ctr"/>
      <a:lstStyle>
        <a:defPPr algn="ctr">
          <a:defRPr dirty="0" err="1" smtClean="0">
            <a:solidFill>
              <a:schemeClr val="accent5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Haemonetics Theme 2021" id="{E48E6C62-9D32-4E30-9160-44B5487C40F4}" vid="{69A52001-A36B-4BA2-BDBD-2D1AA2A4AD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D4AD3B8B14F24F8EFE69D6716A5343" ma:contentTypeVersion="10" ma:contentTypeDescription="Create a new document." ma:contentTypeScope="" ma:versionID="3b1f14f1df81ce4e2b0d170a8275a133">
  <xsd:schema xmlns:xsd="http://www.w3.org/2001/XMLSchema" xmlns:xs="http://www.w3.org/2001/XMLSchema" xmlns:p="http://schemas.microsoft.com/office/2006/metadata/properties" xmlns:ns2="bdb5d743-83c2-4a54-8626-07469d310602" xmlns:ns3="77f2c05e-ec0c-426e-942b-40b47e505f6c" targetNamespace="http://schemas.microsoft.com/office/2006/metadata/properties" ma:root="true" ma:fieldsID="2fefa75223ebb2805288b798822aa0f6" ns2:_="" ns3:_="">
    <xsd:import namespace="bdb5d743-83c2-4a54-8626-07469d310602"/>
    <xsd:import namespace="77f2c05e-ec0c-426e-942b-40b47e505f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b5d743-83c2-4a54-8626-07469d3106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f2c05e-ec0c-426e-942b-40b47e505f6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5F80EC-30EC-402A-8D2F-C7E33D8EFC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114F1F-972E-4267-A9A3-E9AC263D4AB6}">
  <ds:schemaRefs>
    <ds:schemaRef ds:uri="77f2c05e-ec0c-426e-942b-40b47e505f6c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bdb5d743-83c2-4a54-8626-07469d310602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A5D4510-70FE-4DE0-B7D5-E58F83FACE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b5d743-83c2-4a54-8626-07469d310602"/>
    <ds:schemaRef ds:uri="77f2c05e-ec0c-426e-942b-40b47e505f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Haemonetics Theme 2021</Template>
  <TotalTime>9776</TotalTime>
  <Words>665</Words>
  <Application>Microsoft Office PowerPoint</Application>
  <PresentationFormat>Widescreen</PresentationFormat>
  <Paragraphs>178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Wingdings</vt:lpstr>
      <vt:lpstr>Haemonetics Theme 2021</vt:lpstr>
      <vt:lpstr>PowerPoint Presentation</vt:lpstr>
      <vt:lpstr>Overview</vt:lpstr>
      <vt:lpstr>Analysis of Time to MA</vt:lpstr>
      <vt:lpstr>PowerPoint Presentation</vt:lpstr>
      <vt:lpstr>PowerPoint Presentation</vt:lpstr>
      <vt:lpstr>PowerPoint Presentation</vt:lpstr>
      <vt:lpstr>PowerPoint Presentation</vt:lpstr>
      <vt:lpstr>Distributions by Subgroups</vt:lpstr>
      <vt:lpstr>PowerPoint Presentation</vt:lpstr>
      <vt:lpstr>PowerPoint Presentation</vt:lpstr>
      <vt:lpstr>PowerPoint Presentation</vt:lpstr>
      <vt:lpstr>PowerPoint Presentation</vt:lpstr>
      <vt:lpstr>Additional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Clifford Dobbyn</dc:creator>
  <cp:lastModifiedBy>Razmik Manukyan</cp:lastModifiedBy>
  <cp:revision>461</cp:revision>
  <dcterms:created xsi:type="dcterms:W3CDTF">2019-11-27T15:20:26Z</dcterms:created>
  <dcterms:modified xsi:type="dcterms:W3CDTF">2024-06-24T08:12:41Z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f3651720-4b67-4830-8337-2c5e4f9bc810</vt:lpwstr>
  </property>
  <property fmtid="{D5CDD505-2E9C-101B-9397-08002B2CF9AE}" pid="3" name="ContentTypeId">
    <vt:lpwstr>0x01010061D4AD3B8B14F24F8EFE69D6716A5343</vt:lpwstr>
  </property>
  <property fmtid="{D5CDD505-2E9C-101B-9397-08002B2CF9AE}" pid="4" name="HCLClassification">
    <vt:lpwstr>HCL_Cla5s_C0nf1dent1al</vt:lpwstr>
  </property>
</Properties>
</file>